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88" r:id="rId14"/>
    <p:sldId id="269" r:id="rId15"/>
    <p:sldId id="270" r:id="rId16"/>
    <p:sldId id="271" r:id="rId17"/>
    <p:sldId id="272" r:id="rId18"/>
    <p:sldId id="285" r:id="rId19"/>
    <p:sldId id="286" r:id="rId20"/>
    <p:sldId id="287" r:id="rId21"/>
    <p:sldId id="273" r:id="rId22"/>
    <p:sldId id="274" r:id="rId23"/>
    <p:sldId id="275" r:id="rId24"/>
    <p:sldId id="276" r:id="rId25"/>
    <p:sldId id="277" r:id="rId26"/>
    <p:sldId id="278" r:id="rId27"/>
    <p:sldId id="279" r:id="rId28"/>
    <p:sldId id="280" r:id="rId29"/>
    <p:sldId id="281" r:id="rId30"/>
    <p:sldId id="282" r:id="rId31"/>
    <p:sldId id="283" r:id="rId32"/>
  </p:sldIdLst>
  <p:sldSz cx="9144000" cy="5715000" type="screen16x10"/>
  <p:notesSz cx="6881813" cy="9296400"/>
  <p:embeddedFontLst>
    <p:embeddedFont>
      <p:font typeface="Constantia" panose="02030602050306030303" pitchFamily="18" charset="0"/>
      <p:regular r:id="rId34"/>
      <p:bold r:id="rId35"/>
      <p:italic r:id="rId36"/>
      <p:boldItalic r:id="rId37"/>
    </p:embeddedFont>
    <p:embeddedFont>
      <p:font typeface="Corbel" panose="020B0503020204020204" pitchFamily="34" charset="0"/>
      <p:regular r:id="rId38"/>
      <p:bold r:id="rId39"/>
      <p:italic r:id="rId40"/>
      <p:boldItalic r:id="rId41"/>
    </p:embeddedFont>
    <p:embeddedFont>
      <p:font typeface="Franklin Gothic" panose="020B0604020202020204" charset="0"/>
      <p:regular r:id="rId42"/>
      <p:bold r:id="rId43"/>
      <p:italic r:id="rId44"/>
      <p:boldItalic r:id="rId45"/>
    </p:embeddedFont>
    <p:embeddedFont>
      <p:font typeface="Noto Sans Symbols" panose="020B0604020202020204" charset="0"/>
      <p:regular r:id="rId46"/>
      <p:bold r:id="rId47"/>
    </p:embeddedFont>
    <p:embeddedFont>
      <p:font typeface="Tahoma" panose="020B0604030504040204" pitchFamily="3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http://customooxmlschemas.google.com/">
      <go:slidesCustomData xmlns:go="http://customooxmlschemas.google.com/" xmlns:p15="http://schemas.microsoft.com/office/powerpoint/2012/main" xmlns="" roundtripDataSignature="AMtx7mgCghJMehAdXTSIxRb+khQZtXiBfw==" r:id="rId51"/>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5528"/>
    <a:srgbClr val="006D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5034"/>
  </p:normalViewPr>
  <p:slideViewPr>
    <p:cSldViewPr snapToGrid="0">
      <p:cViewPr varScale="1">
        <p:scale>
          <a:sx n="102" d="100"/>
          <a:sy n="102" d="100"/>
        </p:scale>
        <p:origin x="1884" y="102"/>
      </p:cViewPr>
      <p:guideLst>
        <p:guide orient="horz" pos="180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2982444" cy="463925"/>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 name="Google Shape;4;n"/>
          <p:cNvSpPr txBox="1">
            <a:spLocks noGrp="1"/>
          </p:cNvSpPr>
          <p:nvPr>
            <p:ph type="dt" idx="10"/>
          </p:nvPr>
        </p:nvSpPr>
        <p:spPr>
          <a:xfrm>
            <a:off x="3899371" y="1"/>
            <a:ext cx="2982443" cy="463925"/>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 name="Google Shape;5;n"/>
          <p:cNvSpPr>
            <a:spLocks noGrp="1" noRot="1" noChangeAspect="1"/>
          </p:cNvSpPr>
          <p:nvPr>
            <p:ph type="sldImg" idx="3"/>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spcBef>
                <a:spcPts val="360"/>
              </a:spcBef>
              <a:spcAft>
                <a:spcPts val="0"/>
              </a:spcAft>
              <a:buClr>
                <a:schemeClr val="dk1"/>
              </a:buClr>
              <a:buSzPts val="1400"/>
              <a:buFont typeface="Times New Roman"/>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32476"/>
            <a:ext cx="2982444" cy="463924"/>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1100"/>
              <a:buFont typeface="Noto Sans Symbols"/>
              <a:buNone/>
              <a:defRPr sz="1100" b="0" i="0" u="none" strike="noStrike" cap="none">
                <a:solidFill>
                  <a:schemeClr val="dk1"/>
                </a:solidFill>
                <a:latin typeface="Arial"/>
                <a:ea typeface="Arial"/>
                <a:cs typeface="Arial"/>
                <a:sym typeface="Aria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 name="Google Shape;8;n"/>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‹Nº›</a:t>
            </a:fld>
            <a:endParaRPr sz="11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zone.com/articles/associative-data-modeling-demystified-part-iv"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Times New Roman"/>
                <a:ea typeface="Times New Roman"/>
                <a:cs typeface="Times New Roman"/>
                <a:sym typeface="Times New Roman"/>
              </a:rPr>
              <a:t>1</a:t>
            </a:fld>
            <a:endParaRPr sz="1100" b="0" i="0" u="none" strike="noStrike" cap="none">
              <a:solidFill>
                <a:schemeClr val="dk1"/>
              </a:solidFill>
              <a:latin typeface="Times New Roman"/>
              <a:ea typeface="Times New Roman"/>
              <a:cs typeface="Times New Roman"/>
              <a:sym typeface="Times New Roman"/>
            </a:endParaRPr>
          </a:p>
        </p:txBody>
      </p:sp>
      <p:sp>
        <p:nvSpPr>
          <p:cNvPr id="147" name="Google Shape;147;p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p1:notes"/>
          <p:cNvSpPr txBox="1">
            <a:spLocks noGrp="1"/>
          </p:cNvSpPr>
          <p:nvPr>
            <p:ph type="body" idx="1"/>
          </p:nvPr>
        </p:nvSpPr>
        <p:spPr>
          <a:xfrm>
            <a:off x="916927" y="4416985"/>
            <a:ext cx="5047959" cy="4181291"/>
          </a:xfrm>
          <a:prstGeom prst="rect">
            <a:avLst/>
          </a:prstGeom>
          <a:noFill/>
          <a:ln>
            <a:noFill/>
          </a:ln>
        </p:spPr>
        <p:txBody>
          <a:bodyPr spcFirstLastPara="1" wrap="square" lIns="87425" tIns="43700" rIns="87425" bIns="43700" anchor="t" anchorCtr="0">
            <a:noAutofit/>
          </a:bodyPr>
          <a:lstStyle/>
          <a:p>
            <a:pPr marL="0" marR="0" lvl="0" indent="0" algn="l" rtl="0">
              <a:spcBef>
                <a:spcPts val="0"/>
              </a:spcBef>
              <a:spcAft>
                <a:spcPts val="0"/>
              </a:spcAft>
              <a:buClr>
                <a:schemeClr val="dk1"/>
              </a:buClr>
              <a:buSzPts val="1400"/>
              <a:buFont typeface="Times New Roman"/>
              <a:buNone/>
            </a:pPr>
            <a:endParaRPr sz="1200" b="0" i="0" u="none" strike="noStrike" cap="non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0: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23" name="Google Shape;223;p10: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224" name="Google Shape;224;p10: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10</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31" name="Google Shape;231;p11: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b="1"/>
              <a:t>Sampling</a:t>
            </a:r>
            <a:r>
              <a:rPr lang="en-US"/>
              <a:t> is one of the most important factors in determining the accuracy of results.  Is a well studied area that requires collaboration between the domain scientist and statisticians.  In Data Science, however, data might be collected for one purpose and reused for other purposes, so there are additional issues of how representative the data is for the given research question.  In a later module, we will briefly consider this issue.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For now,  we will assume that the data has been collected, and will consider what must be done to put it in a form in which analysis can be performed.</a:t>
            </a:r>
            <a:endParaRPr/>
          </a:p>
          <a:p>
            <a:pPr marL="0" marR="0" lvl="0" indent="0" algn="l" rtl="0">
              <a:spcBef>
                <a:spcPts val="360"/>
              </a:spcBef>
              <a:spcAft>
                <a:spcPts val="0"/>
              </a:spcAft>
              <a:buClr>
                <a:schemeClr val="dk1"/>
              </a:buClr>
              <a:buSzPts val="1400"/>
              <a:buFont typeface="Times New Roman"/>
              <a:buNone/>
            </a:pPr>
            <a:endParaRPr/>
          </a:p>
        </p:txBody>
      </p:sp>
      <p:sp>
        <p:nvSpPr>
          <p:cNvPr id="232" name="Google Shape;232;p1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Let’s take the popular example of cats – everyone loves information you can find about cats on the internet!</a:t>
            </a:r>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For example, there are images, genomic information, articles about cats (free text and/or semi-structured information).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We want to be able to bring it all together, wrangle it, and bring it into a form that can, for example, be used to develop a model for recognizing various types of cats.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Credits: Wikipedia, https://people.eecs.berkeley.edu/~junyanz/cat/cat_papers.html,</a:t>
            </a:r>
            <a:endParaRPr/>
          </a:p>
        </p:txBody>
      </p:sp>
      <p:sp>
        <p:nvSpPr>
          <p:cNvPr id="240" name="Google Shape;240;p12: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12</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9" name="Google Shape;239;p1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latin typeface="Times New Roman"/>
                <a:ea typeface="Times New Roman"/>
                <a:cs typeface="Times New Roman"/>
                <a:sym typeface="Times New Roman"/>
              </a:rPr>
              <a:t>Let’s take the popular example of cats – everyone loves information you can find about cats on the internet!</a:t>
            </a:r>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For example, there are images, genomic information, articles about cats (free text and/or semi-structured information).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lnSpc>
                <a:spcPct val="100000"/>
              </a:lnSpc>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We want to be able to bring it all together, wrangle it, and bring it into a form that can, for example, be used to develop a model for recognizing various types of cats.  </a:t>
            </a:r>
            <a:endParaRPr/>
          </a:p>
          <a:p>
            <a:pPr marL="0" marR="0" lvl="0" indent="0" algn="l" rtl="0">
              <a:spcBef>
                <a:spcPts val="360"/>
              </a:spcBef>
              <a:spcAft>
                <a:spcPts val="0"/>
              </a:spcAft>
              <a:buClr>
                <a:schemeClr val="dk1"/>
              </a:buClr>
              <a:buSzPts val="1400"/>
              <a:buFont typeface="Times New Roman"/>
              <a:buNone/>
            </a:pPr>
            <a:endParaRPr>
              <a:latin typeface="Times New Roman"/>
              <a:ea typeface="Times New Roman"/>
              <a:cs typeface="Times New Roman"/>
              <a:sym typeface="Times New Roman"/>
            </a:endParaRPr>
          </a:p>
          <a:p>
            <a:pPr marL="0" marR="0" lvl="0" indent="0" algn="l" rtl="0">
              <a:spcBef>
                <a:spcPts val="360"/>
              </a:spcBef>
              <a:spcAft>
                <a:spcPts val="0"/>
              </a:spcAft>
              <a:buClr>
                <a:schemeClr val="dk1"/>
              </a:buClr>
              <a:buSzPts val="1400"/>
              <a:buFont typeface="Times New Roman"/>
              <a:buNone/>
            </a:pPr>
            <a:r>
              <a:rPr lang="en-US">
                <a:latin typeface="Times New Roman"/>
                <a:ea typeface="Times New Roman"/>
                <a:cs typeface="Times New Roman"/>
                <a:sym typeface="Times New Roman"/>
              </a:rPr>
              <a:t>Credits: Wikipedia, https://people.eecs.berkeley.edu/~junyanz/cat/cat_papers.html,</a:t>
            </a:r>
            <a:endParaRPr/>
          </a:p>
        </p:txBody>
      </p:sp>
      <p:sp>
        <p:nvSpPr>
          <p:cNvPr id="240" name="Google Shape;240;p12: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13</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8995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76" name="Google Shape;276;p14: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We’ve been talking a lot about “entities”  (real world objects) and features of entities, but sometimes it is the </a:t>
            </a:r>
            <a:r>
              <a:rPr lang="en-US" b="1"/>
              <a:t>relationships </a:t>
            </a:r>
            <a:r>
              <a:rPr lang="en-US"/>
              <a:t>between entities that are important (e.g. friend relationships in Facebook).  We commonly represent relationships between entities as a graph, with nodes being the entities and edges being the relationships.  We can then use the relationships to make recommendations, for example, who you might friend, or what type of music you might like to listen to.  In doing so, you might look at properties of enties as well as </a:t>
            </a:r>
            <a:r>
              <a:rPr lang="en-US" b="1"/>
              <a:t>paths </a:t>
            </a:r>
            <a:r>
              <a:rPr lang="en-US"/>
              <a:t>between entities, or </a:t>
            </a:r>
            <a:r>
              <a:rPr lang="en-US" b="1"/>
              <a:t>connected components </a:t>
            </a:r>
            <a:r>
              <a:rPr lang="en-US"/>
              <a:t>of entities.  So there are a lot of algorithms that we might want to run over these graphical models.  This applies well beyond social networks to areas such as genomics.  </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Facebook graph: https://www.google.com/url?sa=i&amp;rct=j&amp;q=&amp;esrc=s&amp;source=images&amp;cd=&amp;cad=rja&amp;uact=8&amp;ved=0ahUKEwiG-NS3pszYAhUiYt8KHUMFCH4QjRwIBw&amp;url=http%3A%2F%2Fwww.businessinsider.com%2Fexplainer-what-exactly-is-the-social-graph-2012-3&amp;psig=AOvVaw2D5Cm84V0EKbfEKCIh2EYF&amp;ust=1515635983002846</a:t>
            </a:r>
            <a:endParaRPr/>
          </a:p>
          <a:p>
            <a:pPr marL="0" marR="0" lvl="0" indent="0" algn="l" rtl="0">
              <a:spcBef>
                <a:spcPts val="360"/>
              </a:spcBef>
              <a:spcAft>
                <a:spcPts val="0"/>
              </a:spcAft>
              <a:buClr>
                <a:schemeClr val="dk1"/>
              </a:buClr>
              <a:buSzPts val="1400"/>
              <a:buFont typeface="Times New Roman"/>
              <a:buNone/>
            </a:pPr>
            <a:r>
              <a:rPr lang="en-US"/>
              <a:t>Retweet graph: https://www.researchgate.net/figure/266968024_A-sample-basic-retweet-graph</a:t>
            </a:r>
            <a:endParaRPr/>
          </a:p>
        </p:txBody>
      </p:sp>
      <p:sp>
        <p:nvSpPr>
          <p:cNvPr id="277" name="Google Shape;277;p14: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14</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1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85" name="Google Shape;285;p1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There’s another type of graphical structure that is important called “knowledge graphs”.  This is the centerpiece of what Google uses to aid search.  It captures the concepts of a domain and the relationships between those concepts.  For example, not shown in this image, we might have Barack Obama and Donald Trump at the leaves of a knowledge graph, and we know that there are certain things that those two people have in common, e.g.  being president.  Being president is a </a:t>
            </a:r>
            <a:r>
              <a:rPr lang="en-US" b="1"/>
              <a:t>concept </a:t>
            </a:r>
            <a:r>
              <a:rPr lang="en-US"/>
              <a:t>we could have in the </a:t>
            </a:r>
            <a:r>
              <a:rPr lang="en-US" b="1"/>
              <a:t>knowledge graph</a:t>
            </a:r>
            <a:r>
              <a:rPr lang="en-US"/>
              <a:t>, with Obama and Trump both being instances.  We could also talk about some of their dissimilarities, e.g. being in different political parties.  You can use the knowledge graph to disambiguate, and impose structure over the entities.</a:t>
            </a:r>
            <a:endParaRPr/>
          </a:p>
          <a:p>
            <a:pPr marL="0" marR="0" lvl="0" indent="0" algn="l" rtl="0">
              <a:spcBef>
                <a:spcPts val="360"/>
              </a:spcBef>
              <a:spcAft>
                <a:spcPts val="0"/>
              </a:spcAft>
              <a:buClr>
                <a:schemeClr val="dk1"/>
              </a:buClr>
              <a:buSzPts val="1400"/>
              <a:buFont typeface="Times New Roman"/>
              <a:buNone/>
            </a:pPr>
            <a:br>
              <a:rPr lang="en-US"/>
            </a:br>
            <a:r>
              <a:rPr lang="en-US"/>
              <a:t>For example, a knowledge graph can and is being used  to improve search.  Suppose we are searching for Michael Jordan, and there are several different people named Michael Jordan (e.g. basketball player, actor, machine learning researcher).  How does the system know which one you are talking about?  There is a lot of information about you that your browser has been collecting:  It could look at your search history and decide which one you are most likely to be interested in, e.g. Michael Jordan the machine learning researcher.</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Freebase figure from: </a:t>
            </a:r>
            <a:r>
              <a:rPr lang="en-US" u="sng">
                <a:solidFill>
                  <a:schemeClr val="hlink"/>
                </a:solidFill>
                <a:hlinkClick r:id="rId3"/>
              </a:rPr>
              <a:t>https://dzone.com/articles/associative-data-modeling-demystified-part-iv</a:t>
            </a:r>
            <a:endParaRPr/>
          </a:p>
          <a:p>
            <a:pPr marL="0" marR="0" lvl="0" indent="0" algn="l" rtl="0">
              <a:spcBef>
                <a:spcPts val="360"/>
              </a:spcBef>
              <a:spcAft>
                <a:spcPts val="0"/>
              </a:spcAft>
              <a:buClr>
                <a:schemeClr val="dk1"/>
              </a:buClr>
              <a:buSzPts val="1400"/>
              <a:buFont typeface="Times New Roman"/>
              <a:buNone/>
            </a:pPr>
            <a:r>
              <a:rPr lang="en-US"/>
              <a:t>EducationalOrganization from schema.org</a:t>
            </a:r>
            <a:endParaRPr/>
          </a:p>
        </p:txBody>
      </p:sp>
      <p:sp>
        <p:nvSpPr>
          <p:cNvPr id="286" name="Google Shape;286;p15: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15</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95" name="Google Shape;295;p1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A third type of data that we will be talking about during the course is</a:t>
            </a:r>
            <a:r>
              <a:rPr lang="en-US" b="1"/>
              <a:t> temporal  </a:t>
            </a:r>
            <a:r>
              <a:rPr lang="en-US"/>
              <a:t>data (which is also called timeseries or streaming data).  Here we are not primarily interested in entities or relationships between entities, but how the data changes over time.  In this image we are showing temperature data as it changes across the globe, which could be important if we are studying climate change.  For example, we might worry about how the temperature in the ocean is rising and what the effect is over the ecosystem.</a:t>
            </a:r>
            <a:endParaRPr/>
          </a:p>
          <a:p>
            <a:pPr marL="0" marR="0" lvl="0" indent="0" algn="l" rtl="0">
              <a:spcBef>
                <a:spcPts val="360"/>
              </a:spcBef>
              <a:spcAft>
                <a:spcPts val="0"/>
              </a:spcAft>
              <a:buClr>
                <a:schemeClr val="dk1"/>
              </a:buClr>
              <a:buSzPts val="1400"/>
              <a:buFont typeface="Times New Roman"/>
              <a:buNone/>
            </a:pPr>
            <a:endParaRPr/>
          </a:p>
          <a:p>
            <a:pPr marL="0" marR="0" lvl="0" indent="0" algn="l" rtl="0">
              <a:spcBef>
                <a:spcPts val="360"/>
              </a:spcBef>
              <a:spcAft>
                <a:spcPts val="0"/>
              </a:spcAft>
              <a:buClr>
                <a:schemeClr val="dk1"/>
              </a:buClr>
              <a:buSzPts val="1400"/>
              <a:buFont typeface="Times New Roman"/>
              <a:buNone/>
            </a:pPr>
            <a:r>
              <a:rPr lang="en-US"/>
              <a:t>https://giphy.com/gifs/climate-change-visualization-global-warming-hPovBcQ3c1g9W</a:t>
            </a:r>
            <a:endParaRPr/>
          </a:p>
        </p:txBody>
      </p:sp>
      <p:sp>
        <p:nvSpPr>
          <p:cNvPr id="296" name="Google Shape;296;p1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16</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Finally we should talk about</a:t>
            </a:r>
            <a:r>
              <a:rPr lang="en-US" b="1" dirty="0"/>
              <a:t> tabular </a:t>
            </a:r>
            <a:r>
              <a:rPr lang="en-US" dirty="0"/>
              <a:t>data.  For example city governments are collecting a lot of data and making it publicly available, e.g. parking ticket and accident data.  Frequently, questions you want to ask involve linking this data to other data.  For example, here we have taxicab data with information about trips that people have taken, e.g. a taxi picked up a person and drove them for 15.1 miles. It also shows latitude-longitude data.  You can infer certain things from this, such as the average length of trips, or the most frequent pickup location based on latitude-longitude.  However, you can learn even more if you combine it with other information.  </a:t>
            </a:r>
          </a:p>
          <a:p>
            <a:pPr marL="0" marR="0" lvl="0" indent="0" algn="l" rtl="0">
              <a:spcBef>
                <a:spcPts val="0"/>
              </a:spcBef>
              <a:spcAft>
                <a:spcPts val="0"/>
              </a:spcAft>
              <a:buClr>
                <a:schemeClr val="dk1"/>
              </a:buClr>
              <a:buSzPts val="1400"/>
              <a:buFont typeface="Times New Roman"/>
              <a:buNone/>
            </a:pPr>
            <a:endParaRPr lang="en-US" dirty="0"/>
          </a:p>
          <a:p>
            <a:pPr marL="0" marR="0" lvl="0" indent="0" algn="l" rtl="0">
              <a:spcBef>
                <a:spcPts val="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a:p>
            <a:pPr marL="0" marR="0" lvl="0" indent="0" algn="l" rtl="0">
              <a:spcBef>
                <a:spcPts val="360"/>
              </a:spcBef>
              <a:spcAft>
                <a:spcPts val="0"/>
              </a:spcAft>
              <a:buClr>
                <a:schemeClr val="dk1"/>
              </a:buClr>
              <a:buSzPts val="1400"/>
              <a:buFont typeface="Times New Roman"/>
              <a:buNone/>
            </a:pPr>
            <a:r>
              <a:rPr lang="en-US" dirty="0"/>
              <a:t>Up next: How big? (Z)</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For example, Geocoder will take latitude-longitude and give street address information, which might be more meaningful to you.  </a:t>
            </a:r>
          </a:p>
          <a:p>
            <a:pPr marL="0" marR="0" lvl="0" indent="0" algn="l" rtl="0">
              <a:spcBef>
                <a:spcPts val="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a:p>
            <a:pPr marL="0" marR="0" lvl="0" indent="0" algn="l" rtl="0">
              <a:spcBef>
                <a:spcPts val="360"/>
              </a:spcBef>
              <a:spcAft>
                <a:spcPts val="0"/>
              </a:spcAft>
              <a:buClr>
                <a:schemeClr val="dk1"/>
              </a:buClr>
              <a:buSzPts val="1400"/>
              <a:buFont typeface="Times New Roman"/>
              <a:buNone/>
            </a:pPr>
            <a:r>
              <a:rPr lang="en-US" dirty="0"/>
              <a:t>Up next: How big? (Z)</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18</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7897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19</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498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Times New Roman"/>
              <a:buNone/>
            </a:pPr>
            <a:r>
              <a:rPr lang="en-US"/>
              <a:t>There is data everywhere.  It is constantly being collected (e.g. through smartphones, IoT sensors, Alexa) and contributed (e.g. through Facebook and Twitter).   Storage is cheap, and compute power readily available and rapidly increasing. Computer clusters are available to enable parallelism, and special architectures developed for ML operations.  All this is available not just for those who can afford to own them but through the commodity of the cloud..  </a:t>
            </a:r>
            <a:endParaRPr/>
          </a:p>
          <a:p>
            <a:pPr marL="0" lvl="0" indent="0" algn="l" rtl="0">
              <a:spcBef>
                <a:spcPts val="0"/>
              </a:spcBef>
              <a:spcAft>
                <a:spcPts val="0"/>
              </a:spcAft>
              <a:buClr>
                <a:schemeClr val="dk1"/>
              </a:buClr>
              <a:buSzPts val="1400"/>
              <a:buFont typeface="Times New Roman"/>
              <a:buNone/>
            </a:pPr>
            <a:endParaRPr/>
          </a:p>
          <a:p>
            <a:pPr marL="0" lvl="0" indent="0" algn="l" rtl="0">
              <a:spcBef>
                <a:spcPts val="0"/>
              </a:spcBef>
              <a:spcAft>
                <a:spcPts val="0"/>
              </a:spcAft>
              <a:buClr>
                <a:schemeClr val="dk1"/>
              </a:buClr>
              <a:buSzPts val="1400"/>
              <a:buFont typeface="Times New Roman"/>
              <a:buNone/>
            </a:pPr>
            <a:r>
              <a:rPr lang="en-US"/>
              <a:t>This increased ability to collect, store and process data has led to a revolution in how we do things in almost every field, from biological sciences to social sciences, humanities, political science, policy, marketing and so on.  But just because we have the data doesn’t imply we understand it. It must be processed to derive information, make models, enable predictions, and make diagnoses.  We want to use the data to develop (or augment) models using machine learning and other algorithms.</a:t>
            </a:r>
            <a:endParaRPr/>
          </a:p>
          <a:p>
            <a:pPr marL="0" lvl="0" indent="0" algn="l" rtl="0">
              <a:spcBef>
                <a:spcPts val="0"/>
              </a:spcBef>
              <a:spcAft>
                <a:spcPts val="0"/>
              </a:spcAft>
              <a:buClr>
                <a:schemeClr val="dk1"/>
              </a:buClr>
              <a:buSzPts val="1400"/>
              <a:buFont typeface="Times New Roman"/>
              <a:buNone/>
            </a:pPr>
            <a:endParaRPr/>
          </a:p>
          <a:p>
            <a:pPr marL="0" lvl="0" indent="0" algn="l" rtl="0">
              <a:spcBef>
                <a:spcPts val="0"/>
              </a:spcBef>
              <a:spcAft>
                <a:spcPts val="0"/>
              </a:spcAft>
              <a:buClr>
                <a:schemeClr val="dk1"/>
              </a:buClr>
              <a:buSzPts val="1400"/>
              <a:buFont typeface="Times New Roman"/>
              <a:buNone/>
            </a:pPr>
            <a:r>
              <a:rPr lang="en-US"/>
              <a:t>That is the essence of this course.</a:t>
            </a:r>
            <a:endParaRPr/>
          </a:p>
        </p:txBody>
      </p:sp>
      <p:sp>
        <p:nvSpPr>
          <p:cNvPr id="154" name="Google Shape;154;p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03" name="Google Shape;303;p1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You can go even further and use Google maps to visualize the location (see here that there is even a taxicab in the image!)</a:t>
            </a:r>
            <a:endParaRPr dirty="0"/>
          </a:p>
          <a:p>
            <a:pPr marL="0" marR="0" lvl="0" indent="0" algn="l" rtl="0">
              <a:spcBef>
                <a:spcPts val="36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https://</a:t>
            </a:r>
            <a:r>
              <a:rPr lang="en-US" dirty="0" err="1"/>
              <a:t>data.cityofnewyork.us</a:t>
            </a:r>
            <a:r>
              <a:rPr lang="en-US" dirty="0"/>
              <a:t>/Transportation/2015-Yellow-Taxi-Trip-Data/ba8s-jw6u</a:t>
            </a:r>
            <a:endParaRPr dirty="0"/>
          </a:p>
        </p:txBody>
      </p:sp>
      <p:sp>
        <p:nvSpPr>
          <p:cNvPr id="304" name="Google Shape;304;p1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20</a:t>
            </a:fld>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80609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1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1" name="Google Shape;321;p1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In Data Science, the focus is on Big Data.</a:t>
            </a:r>
            <a:endParaRPr dirty="0"/>
          </a:p>
          <a:p>
            <a:pPr marL="0" marR="0" lvl="0" indent="0" algn="l" rtl="0">
              <a:spcBef>
                <a:spcPts val="360"/>
              </a:spcBef>
              <a:spcAft>
                <a:spcPts val="0"/>
              </a:spcAft>
              <a:buClr>
                <a:schemeClr val="dk1"/>
              </a:buClr>
              <a:buSzPts val="1400"/>
              <a:buFont typeface="Times New Roman"/>
              <a:buNone/>
            </a:pPr>
            <a:endParaRPr dirty="0"/>
          </a:p>
          <a:p>
            <a:pPr marL="0" marR="0" lvl="0" indent="0" algn="l" rtl="0">
              <a:lnSpc>
                <a:spcPct val="100000"/>
              </a:lnSpc>
              <a:spcBef>
                <a:spcPts val="360"/>
              </a:spcBef>
              <a:spcAft>
                <a:spcPts val="0"/>
              </a:spcAft>
              <a:buClr>
                <a:schemeClr val="dk1"/>
              </a:buClr>
              <a:buSzPts val="1400"/>
              <a:buFont typeface="Times New Roman"/>
              <a:buNone/>
            </a:pPr>
            <a:r>
              <a:rPr lang="en-US" dirty="0"/>
              <a:t>So what is it that really makes data “big”?  Of course the size matters:  it may be too big for an Excel spreadsheet, or too big for the main memory in your computer.  But It is also the heterogeneity of data (e.g. data being combined from images, free text and structured sources), and the fact that  the data may also be rapidly changing or </a:t>
            </a:r>
            <a:r>
              <a:rPr lang="en-US" b="1" dirty="0"/>
              <a:t>streaming</a:t>
            </a:r>
            <a:r>
              <a:rPr lang="en-US" dirty="0"/>
              <a:t>, requiring a different type of processing.</a:t>
            </a:r>
            <a:endParaRPr dirty="0"/>
          </a:p>
          <a:p>
            <a:pPr marL="0" marR="0" lvl="0" indent="0" algn="l" rtl="0">
              <a:spcBef>
                <a:spcPts val="36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Even if we focus just on size, there are issues that must be addressed:  Observe that size is affected by both the number of rows (or observations) as well as the number of columns (or features).  When the number of rows is very big, you cannot just use a brute force or naïve algorithm, you have to worry about efficiency; it may also require you to use parallelism to speed up computation.    When the number of columns is big, you may have to reduce the number of features using feature selection and dimensionality reduction.  These ideas will be discussed in detail later, but:</a:t>
            </a:r>
            <a:endParaRPr dirty="0"/>
          </a:p>
          <a:p>
            <a:pPr marL="0" marR="0" lvl="0" indent="0" algn="l" rtl="0">
              <a:spcBef>
                <a:spcPts val="360"/>
              </a:spcBef>
              <a:spcAft>
                <a:spcPts val="0"/>
              </a:spcAft>
              <a:buClr>
                <a:schemeClr val="dk1"/>
              </a:buClr>
              <a:buSzPts val="1400"/>
              <a:buFont typeface="Times New Roman"/>
              <a:buNone/>
            </a:pPr>
            <a:endParaRPr lang="en-US" dirty="0"/>
          </a:p>
          <a:p>
            <a:pPr marL="0" marR="0" lvl="0" indent="0" algn="l" rtl="0">
              <a:spcBef>
                <a:spcPts val="360"/>
              </a:spcBef>
              <a:spcAft>
                <a:spcPts val="0"/>
              </a:spcAft>
              <a:buClr>
                <a:schemeClr val="dk1"/>
              </a:buClr>
              <a:buSzPts val="1400"/>
              <a:buFont typeface="Times New Roman"/>
              <a:buNone/>
            </a:pPr>
            <a:r>
              <a:rPr lang="en-US" sz="1200" b="1" i="0" u="none" strike="noStrike" cap="none" dirty="0">
                <a:solidFill>
                  <a:schemeClr val="dk1"/>
                </a:solidFill>
                <a:effectLst/>
                <a:latin typeface="Times New Roman"/>
                <a:ea typeface="Times New Roman"/>
                <a:cs typeface="Times New Roman"/>
                <a:sym typeface="Times New Roman"/>
              </a:rPr>
              <a:t>Feature Selection</a:t>
            </a:r>
            <a:r>
              <a:rPr lang="en-US" sz="1200" b="0" i="0" u="none" strike="noStrike" cap="none" dirty="0">
                <a:solidFill>
                  <a:schemeClr val="dk1"/>
                </a:solidFill>
                <a:effectLst/>
                <a:latin typeface="Times New Roman"/>
                <a:ea typeface="Times New Roman"/>
                <a:cs typeface="Times New Roman"/>
                <a:sym typeface="Times New Roman"/>
              </a:rPr>
              <a:t> is the process where you automatically or manually </a:t>
            </a:r>
            <a:r>
              <a:rPr lang="en-US" sz="1200" b="1" i="0" u="none" strike="noStrike" cap="none" dirty="0">
                <a:solidFill>
                  <a:schemeClr val="dk1"/>
                </a:solidFill>
                <a:effectLst/>
                <a:latin typeface="Times New Roman"/>
                <a:ea typeface="Times New Roman"/>
                <a:cs typeface="Times New Roman"/>
                <a:sym typeface="Times New Roman"/>
              </a:rPr>
              <a:t>select</a:t>
            </a:r>
            <a:r>
              <a:rPr lang="en-US" sz="1200" b="0" i="0" u="none" strike="noStrike" cap="none" dirty="0">
                <a:solidFill>
                  <a:schemeClr val="dk1"/>
                </a:solidFill>
                <a:effectLst/>
                <a:latin typeface="Times New Roman"/>
                <a:ea typeface="Times New Roman"/>
                <a:cs typeface="Times New Roman"/>
                <a:sym typeface="Times New Roman"/>
              </a:rPr>
              <a:t> those </a:t>
            </a:r>
            <a:r>
              <a:rPr lang="en-US" sz="1200" b="1" i="0" u="none" strike="noStrike" cap="none" dirty="0">
                <a:solidFill>
                  <a:schemeClr val="dk1"/>
                </a:solidFill>
                <a:effectLst/>
                <a:latin typeface="Times New Roman"/>
                <a:ea typeface="Times New Roman"/>
                <a:cs typeface="Times New Roman"/>
                <a:sym typeface="Times New Roman"/>
              </a:rPr>
              <a:t>features</a:t>
            </a:r>
            <a:r>
              <a:rPr lang="en-US" sz="1200" b="0" i="0" u="none" strike="noStrike" cap="none" dirty="0">
                <a:solidFill>
                  <a:schemeClr val="dk1"/>
                </a:solidFill>
                <a:effectLst/>
                <a:latin typeface="Times New Roman"/>
                <a:ea typeface="Times New Roman"/>
                <a:cs typeface="Times New Roman"/>
                <a:sym typeface="Times New Roman"/>
              </a:rPr>
              <a:t> which contribute most to your prediction variable or output in which you are interested. </a:t>
            </a:r>
          </a:p>
          <a:p>
            <a:pPr marL="0" marR="0" lvl="0" indent="0" algn="l" rtl="0">
              <a:spcBef>
                <a:spcPts val="360"/>
              </a:spcBef>
              <a:spcAft>
                <a:spcPts val="0"/>
              </a:spcAft>
              <a:buClr>
                <a:schemeClr val="dk1"/>
              </a:buClr>
              <a:buSzPts val="1400"/>
              <a:buFont typeface="Times New Roman"/>
              <a:buNone/>
            </a:pPr>
            <a:r>
              <a:rPr lang="en-US" sz="1200" b="1" i="0" u="none" strike="noStrike" cap="none" dirty="0">
                <a:solidFill>
                  <a:schemeClr val="dk1"/>
                </a:solidFill>
                <a:effectLst/>
                <a:latin typeface="Times New Roman"/>
                <a:cs typeface="Times New Roman"/>
                <a:sym typeface="Times New Roman"/>
              </a:rPr>
              <a:t>D</a:t>
            </a:r>
            <a:r>
              <a:rPr lang="en-US" sz="1200" b="1" i="0" u="none" strike="noStrike" cap="none" dirty="0">
                <a:solidFill>
                  <a:schemeClr val="dk1"/>
                </a:solidFill>
                <a:effectLst/>
                <a:latin typeface="Times New Roman"/>
                <a:ea typeface="Times New Roman"/>
                <a:cs typeface="Times New Roman"/>
                <a:sym typeface="Times New Roman"/>
              </a:rPr>
              <a:t>imensionality reduction</a:t>
            </a:r>
            <a:r>
              <a:rPr lang="en-US" sz="1200" b="0" i="0" u="none" strike="noStrike" cap="none" dirty="0">
                <a:solidFill>
                  <a:schemeClr val="dk1"/>
                </a:solidFill>
                <a:effectLst/>
                <a:latin typeface="Times New Roman"/>
                <a:ea typeface="Times New Roman"/>
                <a:cs typeface="Times New Roman"/>
                <a:sym typeface="Times New Roman"/>
              </a:rPr>
              <a:t> is the process of reducing the number of random variables under consideration by obtaining a set of principal variables.</a:t>
            </a:r>
            <a:endParaRPr lang="en-US" dirty="0"/>
          </a:p>
          <a:p>
            <a:pPr marL="0" marR="0" lvl="0" indent="0" algn="l" rtl="0">
              <a:spcBef>
                <a:spcPts val="360"/>
              </a:spcBef>
              <a:spcAft>
                <a:spcPts val="0"/>
              </a:spcAft>
              <a:buClr>
                <a:schemeClr val="dk1"/>
              </a:buClr>
              <a:buSzPts val="1400"/>
              <a:buFont typeface="Times New Roman"/>
              <a:buNone/>
            </a:pPr>
            <a:endParaRPr lang="en-US" dirty="0"/>
          </a:p>
          <a:p>
            <a:pPr marL="0" marR="0" lvl="0" indent="0" algn="l" rtl="0">
              <a:spcBef>
                <a:spcPts val="360"/>
              </a:spcBef>
              <a:spcAft>
                <a:spcPts val="0"/>
              </a:spcAft>
              <a:buClr>
                <a:schemeClr val="dk1"/>
              </a:buClr>
              <a:buSzPts val="1400"/>
              <a:buFont typeface="Times New Roman"/>
              <a:buNone/>
            </a:pPr>
            <a:endParaRPr dirty="0"/>
          </a:p>
        </p:txBody>
      </p:sp>
      <p:sp>
        <p:nvSpPr>
          <p:cNvPr id="322" name="Google Shape;322;p1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9: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29" name="Google Shape;329;p19: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330" name="Google Shape;330;p19: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22</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0: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37" name="Google Shape;337;p20: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Once you have something in a form that it can be read, the next step is to understand the data and look for patterns.  You may do this by hand, or use visualization tools to get an idea of what the data is about.  </a:t>
            </a:r>
            <a:endParaRPr/>
          </a:p>
          <a:p>
            <a:pPr marL="0" marR="0" lvl="0" indent="0" algn="l" rtl="0">
              <a:spcBef>
                <a:spcPts val="360"/>
              </a:spcBef>
              <a:spcAft>
                <a:spcPts val="0"/>
              </a:spcAft>
              <a:buClr>
                <a:schemeClr val="dk1"/>
              </a:buClr>
              <a:buSzPts val="1400"/>
              <a:buFont typeface="Times New Roman"/>
              <a:buNone/>
            </a:pPr>
            <a:r>
              <a:rPr lang="en-US"/>
              <a:t>Once you understand more about the dataset,  you make a hypothesis.  To test the hypothesis you may need to obtain additional data (find/collect more data, run an experiment that generates more data about the truth of the hypothesis).</a:t>
            </a:r>
            <a:endParaRPr/>
          </a:p>
          <a:p>
            <a:pPr marL="0" marR="0" lvl="0" indent="0" algn="l" rtl="0">
              <a:spcBef>
                <a:spcPts val="360"/>
              </a:spcBef>
              <a:spcAft>
                <a:spcPts val="0"/>
              </a:spcAft>
              <a:buClr>
                <a:schemeClr val="dk1"/>
              </a:buClr>
              <a:buSzPts val="1400"/>
              <a:buFont typeface="Times New Roman"/>
              <a:buNone/>
            </a:pPr>
            <a:r>
              <a:rPr lang="en-US"/>
              <a:t>Finally you use statistics and test if the hypothesis is valid.  </a:t>
            </a:r>
            <a:endParaRPr/>
          </a:p>
          <a:p>
            <a:pPr marL="0" marR="0" lvl="0" indent="0" algn="l" rtl="0">
              <a:spcBef>
                <a:spcPts val="360"/>
              </a:spcBef>
              <a:spcAft>
                <a:spcPts val="0"/>
              </a:spcAft>
              <a:buClr>
                <a:schemeClr val="dk1"/>
              </a:buClr>
              <a:buSzPts val="1400"/>
              <a:buFont typeface="Times New Roman"/>
              <a:buNone/>
            </a:pPr>
            <a:r>
              <a:rPr lang="en-US"/>
              <a:t>The typical pipeline is at the bottom of the page.  Sometimes the apply step is linked back to the collection step, and ends at the extrapolate step.  ML is in the recognize and build steps.</a:t>
            </a:r>
            <a:endParaRPr/>
          </a:p>
        </p:txBody>
      </p:sp>
      <p:sp>
        <p:nvSpPr>
          <p:cNvPr id="338" name="Google Shape;338;p20: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21: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45" name="Google Shape;345;p21: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dirty="0"/>
              <a:t>Some of the activities involved in analytics are listed here, annotated with the steps in the pipeline in which they appear.</a:t>
            </a:r>
            <a:endParaRPr dirty="0"/>
          </a:p>
          <a:p>
            <a:pPr marL="0" marR="0" lvl="0" indent="0" algn="l" rtl="0">
              <a:spcBef>
                <a:spcPts val="360"/>
              </a:spcBef>
              <a:spcAft>
                <a:spcPts val="0"/>
              </a:spcAft>
              <a:buClr>
                <a:schemeClr val="dk1"/>
              </a:buClr>
              <a:buSzPts val="1400"/>
              <a:buFont typeface="Times New Roman"/>
              <a:buNone/>
            </a:pPr>
            <a:r>
              <a:rPr lang="en-US" dirty="0"/>
              <a:t>And a very important part of analytics are the ethical issues, which must be considered at each step along the way in this pipeline.</a:t>
            </a:r>
            <a:endParaRPr dirty="0"/>
          </a:p>
          <a:p>
            <a:pPr marL="0" marR="0" lvl="0" indent="0" algn="l" rtl="0">
              <a:spcBef>
                <a:spcPts val="360"/>
              </a:spcBef>
              <a:spcAft>
                <a:spcPts val="0"/>
              </a:spcAft>
              <a:buClr>
                <a:schemeClr val="dk1"/>
              </a:buClr>
              <a:buSzPts val="1400"/>
              <a:buFont typeface="Times New Roman"/>
              <a:buNone/>
            </a:pPr>
            <a:endParaRPr dirty="0"/>
          </a:p>
          <a:p>
            <a:pPr marL="0" marR="0" lvl="0" indent="0" algn="l" rtl="0">
              <a:spcBef>
                <a:spcPts val="360"/>
              </a:spcBef>
              <a:spcAft>
                <a:spcPts val="0"/>
              </a:spcAft>
              <a:buClr>
                <a:schemeClr val="dk1"/>
              </a:buClr>
              <a:buSzPts val="1400"/>
              <a:buFont typeface="Times New Roman"/>
              <a:buNone/>
            </a:pPr>
            <a:r>
              <a:rPr lang="en-US" dirty="0"/>
              <a:t>The last issue is what questions should I be asking?  What applications make sense?  It is easy to get data, but hard to do something useful with it.</a:t>
            </a:r>
            <a:endParaRPr dirty="0"/>
          </a:p>
        </p:txBody>
      </p:sp>
      <p:sp>
        <p:nvSpPr>
          <p:cNvPr id="346" name="Google Shape;346;p21: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24</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22: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53" name="Google Shape;353;p22: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rtl="0"/>
            <a:r>
              <a:rPr lang="en-US" sz="1200" b="0" i="0" u="none" strike="noStrike" cap="none">
                <a:solidFill>
                  <a:schemeClr val="dk1"/>
                </a:solidFill>
                <a:effectLst/>
                <a:latin typeface="Times New Roman"/>
                <a:ea typeface="Times New Roman"/>
                <a:cs typeface="Times New Roman"/>
                <a:sym typeface="Times New Roman"/>
              </a:rPr>
              <a:t>One of the first data science problems posed to the community at large, from about a decade ago, was called the “Netflix Prize.”</a:t>
            </a: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Netflix wanted to improve video recommendations for their customers.</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Netflix shared “anonymized” data with the public and asked for solutions, with a $1M prize. At that point, users would rate a movie from 1-5 stars.</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There was a lot of available data here:  structured information about the movies, titles, actors, other people’s ratings, text descriptions, and so on.  Each person working on the challenge extracted different “features” used them in various ways to make predictions, using techniques from natural language processing (over text), machine learning, and a related technique called collaborative filtering.</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But the Netflix Challenge ultimately revealed another issue that we always need to consider in the data science space:  it turned out that clever researchers were able to correlate the anonymous Netflix viewership information with reviews posted (with IDs) to the Internet Movie Database, and reverse engineer who many of the viewers were!</a:t>
            </a:r>
            <a:endParaRPr lang="en-US" dirty="0">
              <a:effectLst/>
            </a:endParaRPr>
          </a:p>
          <a:p>
            <a:pPr rtl="0"/>
            <a:br>
              <a:rPr lang="en-US" dirty="0"/>
            </a:br>
            <a:r>
              <a:rPr lang="en-US" sz="1200" b="0" i="0" u="none" strike="noStrike" cap="none" dirty="0">
                <a:solidFill>
                  <a:schemeClr val="dk1"/>
                </a:solidFill>
                <a:effectLst/>
                <a:latin typeface="Times New Roman"/>
                <a:ea typeface="Times New Roman"/>
                <a:cs typeface="Times New Roman"/>
                <a:sym typeface="Times New Roman"/>
              </a:rPr>
              <a:t>So in many ways the Netflix Challenge is a microcosm of the kinds of issues one encounters in data science:  techniques to extract the right features, techniques for machine learning, computing at very large scale, and being very cognizant of data privacy and other ethical issues.</a:t>
            </a:r>
            <a:endParaRPr dirty="0"/>
          </a:p>
        </p:txBody>
      </p:sp>
      <p:sp>
        <p:nvSpPr>
          <p:cNvPr id="354" name="Google Shape;354;p22: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25</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2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61" name="Google Shape;361;p2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As another example, Genomics (computational biology) was an early example of Data Science.   It was the “putting a man on the moon” grand challenge of the 1990’s.  Over the decades, innovations in technologies to collect genomic information have provided a tremendous amount of data, and algorithms and techniques have been developed for its analysis.  This was a precursor for what is now happening in many different fields across humanities, political science, economics, etc.  </a:t>
            </a:r>
            <a:endParaRPr/>
          </a:p>
          <a:p>
            <a:pPr marL="0" marR="0" lvl="0" indent="0" algn="l" rtl="0">
              <a:spcBef>
                <a:spcPts val="360"/>
              </a:spcBef>
              <a:spcAft>
                <a:spcPts val="0"/>
              </a:spcAft>
              <a:buClr>
                <a:schemeClr val="dk1"/>
              </a:buClr>
              <a:buSzPts val="1400"/>
              <a:buFont typeface="Times New Roman"/>
              <a:buNone/>
            </a:pPr>
            <a:r>
              <a:rPr lang="en-US"/>
              <a:t>High-throughput gene sequencing allows us to capture vast amounts of DNA and use it to do interesting things, e.g. the types of analysis that is being performed by companies such as 23andme.</a:t>
            </a:r>
            <a:endParaRPr/>
          </a:p>
          <a:p>
            <a:pPr marL="0" marR="0" lvl="0" indent="0" algn="l" rtl="0">
              <a:spcBef>
                <a:spcPts val="360"/>
              </a:spcBef>
              <a:spcAft>
                <a:spcPts val="0"/>
              </a:spcAft>
              <a:buClr>
                <a:schemeClr val="dk1"/>
              </a:buClr>
              <a:buSzPts val="1400"/>
              <a:buFont typeface="Times New Roman"/>
              <a:buNone/>
            </a:pPr>
            <a:r>
              <a:rPr lang="en-US"/>
              <a:t>This information also enables other things, such as personalized medicine (i.e. developing treatment plans for individuals rather than a generic treatment plan).  </a:t>
            </a:r>
            <a:endParaRPr/>
          </a:p>
          <a:p>
            <a:pPr marL="0" marR="0" lvl="0" indent="0" algn="l" rtl="0">
              <a:spcBef>
                <a:spcPts val="360"/>
              </a:spcBef>
              <a:spcAft>
                <a:spcPts val="0"/>
              </a:spcAft>
              <a:buClr>
                <a:schemeClr val="dk1"/>
              </a:buClr>
              <a:buSzPts val="1400"/>
              <a:buFont typeface="Times New Roman"/>
              <a:buNone/>
            </a:pPr>
            <a:r>
              <a:rPr lang="en-US"/>
              <a:t>An example of the pipeline for its analysis is shown on the right, which performs the wrangling discussed earlier, align with other data banks, and make predictions.</a:t>
            </a:r>
            <a:endParaRPr/>
          </a:p>
        </p:txBody>
      </p:sp>
      <p:sp>
        <p:nvSpPr>
          <p:cNvPr id="362" name="Google Shape;362;p2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26</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2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73" name="Google Shape;373;p24: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Data science requires human insight, in particular by the domain scientist.  It is not just turning the crank using statistics and machine learning!</a:t>
            </a:r>
            <a:endParaRPr/>
          </a:p>
        </p:txBody>
      </p:sp>
      <p:sp>
        <p:nvSpPr>
          <p:cNvPr id="374" name="Google Shape;374;p24: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2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Times New Roman"/>
              <a:buNone/>
            </a:pPr>
            <a:r>
              <a:rPr lang="en-US"/>
              <a:t>Here are things that you should consider when embarking on a data science project.</a:t>
            </a:r>
            <a:endParaRPr/>
          </a:p>
        </p:txBody>
      </p:sp>
      <p:sp>
        <p:nvSpPr>
          <p:cNvPr id="382" name="Google Shape;382;p2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89" name="Google Shape;389;p2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390" name="Google Shape;390;p2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29</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3: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62" name="Google Shape;162;p3: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The desire to make sense of the world is not new. In several domains (e.g. physics), well defined models have been developed which have for years been used to make predictions. The novelty in Data Science is the ability to create – or refine -- models in domains where the underlying principles may not be understood.</a:t>
            </a:r>
            <a:endParaRPr/>
          </a:p>
        </p:txBody>
      </p:sp>
      <p:sp>
        <p:nvSpPr>
          <p:cNvPr id="163" name="Google Shape;163;p3: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2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397" name="Google Shape;397;p2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398" name="Google Shape;398;p2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30</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2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405" name="Google Shape;405;p2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dirty="0"/>
          </a:p>
        </p:txBody>
      </p:sp>
      <p:sp>
        <p:nvSpPr>
          <p:cNvPr id="406" name="Google Shape;406;p2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31</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916927" y="4416985"/>
            <a:ext cx="5047959" cy="4181291"/>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endParaRPr/>
          </a:p>
        </p:txBody>
      </p:sp>
      <p:sp>
        <p:nvSpPr>
          <p:cNvPr id="170" name="Google Shape;170;p4: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5: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77" name="Google Shape;177;p5: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If  you do a word cloud for Data Science you get something like this.  Machine Learning is of course very important, as are statistical techniques, languages (e.g. Python and R), tools (e.g. Hadoop, Kafka), databases (SQL, MongoDB), visualization (e.g. using Tableau and D3), etc.</a:t>
            </a:r>
            <a:endParaRPr/>
          </a:p>
          <a:p>
            <a:pPr marL="0" marR="0" lvl="0" indent="0" algn="l" rtl="0">
              <a:lnSpc>
                <a:spcPct val="100000"/>
              </a:lnSpc>
              <a:spcBef>
                <a:spcPts val="0"/>
              </a:spcBef>
              <a:spcAft>
                <a:spcPts val="0"/>
              </a:spcAft>
              <a:buClr>
                <a:schemeClr val="dk1"/>
              </a:buClr>
              <a:buSzPts val="1200"/>
              <a:buFont typeface="Times New Roman"/>
              <a:buNone/>
            </a:pPr>
            <a:r>
              <a:rPr lang="en-US"/>
              <a:t>The idea is that machine learning is part of a much bigger ecosystem, and must be used at scale.  </a:t>
            </a:r>
            <a:endParaRPr/>
          </a:p>
          <a:p>
            <a:pPr marL="0" marR="0" lvl="0" indent="0" algn="l" rtl="0">
              <a:lnSpc>
                <a:spcPct val="100000"/>
              </a:lnSpc>
              <a:spcBef>
                <a:spcPts val="0"/>
              </a:spcBef>
              <a:spcAft>
                <a:spcPts val="0"/>
              </a:spcAft>
              <a:buClr>
                <a:schemeClr val="dk1"/>
              </a:buClr>
              <a:buSzPts val="1200"/>
              <a:buFont typeface="Times New Roman"/>
              <a:buNone/>
            </a:pPr>
            <a:endParaRPr/>
          </a:p>
        </p:txBody>
      </p:sp>
      <p:sp>
        <p:nvSpPr>
          <p:cNvPr id="178" name="Google Shape;178;p5: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6: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84" name="Google Shape;184;p6: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Missing in this wordcloud, however, is how inherently interdisciplinary Data Science is.  It requires domain experts to understand what/where the data is and what questions are important to ask; mathematicians and statisticians to understand modeling and inference; computer scientists to build systems and design algorithms and methods for analysis; visualization experts and storytellers to effectively communicate results, and policy and legal experts to understand the broader social context, e.g. the ethical implications of a field that has such a dramatic effect on every aspect of our lives (getting a job, job evaluation, what ads are served up, etc).</a:t>
            </a:r>
            <a:endParaRPr/>
          </a:p>
          <a:p>
            <a:pPr marL="0" marR="0" lvl="0" indent="0" algn="l" rtl="0">
              <a:lnSpc>
                <a:spcPct val="100000"/>
              </a:lnSpc>
              <a:spcBef>
                <a:spcPts val="0"/>
              </a:spcBef>
              <a:spcAft>
                <a:spcPts val="0"/>
              </a:spcAft>
              <a:buClr>
                <a:schemeClr val="dk1"/>
              </a:buClr>
              <a:buSzPts val="1200"/>
              <a:buFont typeface="Arial"/>
              <a:buNone/>
            </a:pPr>
            <a:r>
              <a:rPr lang="en-US" sz="1200">
                <a:solidFill>
                  <a:schemeClr val="dk1"/>
                </a:solidFill>
                <a:latin typeface="Arial"/>
                <a:ea typeface="Arial"/>
                <a:cs typeface="Arial"/>
                <a:sym typeface="Arial"/>
              </a:rPr>
              <a:t>Data science takes ideas from computer science+math+statistics  and applies them (</a:t>
            </a:r>
            <a:r>
              <a:rPr lang="en-US" cap="none">
                <a:solidFill>
                  <a:schemeClr val="lt2"/>
                </a:solidFill>
              </a:rPr>
              <a:t>∩) </a:t>
            </a:r>
            <a:r>
              <a:rPr lang="en-US" sz="1200" b="0" i="0" u="none" strike="noStrike" cap="none">
                <a:solidFill>
                  <a:schemeClr val="dk1"/>
                </a:solidFill>
                <a:latin typeface="Times New Roman"/>
                <a:ea typeface="Times New Roman"/>
                <a:cs typeface="Times New Roman"/>
                <a:sym typeface="Times New Roman"/>
              </a:rPr>
              <a:t>to problems in science, economics, sociology, business, law or …</a:t>
            </a:r>
            <a:endParaRPr sz="1200">
              <a:solidFill>
                <a:schemeClr val="dk1"/>
              </a:solidFill>
              <a:latin typeface="Arial"/>
              <a:ea typeface="Arial"/>
              <a:cs typeface="Arial"/>
              <a:sym typeface="Arial"/>
            </a:endParaRPr>
          </a:p>
          <a:p>
            <a:pPr marL="0" marR="0" lvl="0" indent="0" algn="l" rtl="0">
              <a:spcBef>
                <a:spcPts val="360"/>
              </a:spcBef>
              <a:spcAft>
                <a:spcPts val="0"/>
              </a:spcAft>
              <a:buClr>
                <a:schemeClr val="dk1"/>
              </a:buClr>
              <a:buSzPts val="1400"/>
              <a:buFont typeface="Times New Roman"/>
              <a:buNone/>
            </a:pPr>
            <a:endParaRPr/>
          </a:p>
        </p:txBody>
      </p:sp>
      <p:sp>
        <p:nvSpPr>
          <p:cNvPr id="185" name="Google Shape;185;p6: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7: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192" name="Google Shape;192;p7: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But of course, understanding the domain well requires an expert – which is outside the scope of this course!</a:t>
            </a:r>
            <a:endParaRPr/>
          </a:p>
        </p:txBody>
      </p:sp>
      <p:sp>
        <p:nvSpPr>
          <p:cNvPr id="193" name="Google Shape;193;p7: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7</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8: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0" name="Google Shape;200;p8: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endParaRPr/>
          </a:p>
        </p:txBody>
      </p:sp>
      <p:sp>
        <p:nvSpPr>
          <p:cNvPr id="201" name="Google Shape;201;p8: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8</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9:notes"/>
          <p:cNvSpPr>
            <a:spLocks noGrp="1" noRot="1" noChangeAspect="1"/>
          </p:cNvSpPr>
          <p:nvPr>
            <p:ph type="sldImg" idx="2"/>
          </p:nvPr>
        </p:nvSpPr>
        <p:spPr>
          <a:xfrm>
            <a:off x="652463" y="698500"/>
            <a:ext cx="5576887"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8" name="Google Shape;208;p9:notes"/>
          <p:cNvSpPr txBox="1">
            <a:spLocks noGrp="1"/>
          </p:cNvSpPr>
          <p:nvPr>
            <p:ph type="body" idx="1"/>
          </p:nvPr>
        </p:nvSpPr>
        <p:spPr>
          <a:xfrm>
            <a:off x="916927" y="4416985"/>
            <a:ext cx="5047959" cy="4181291"/>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400"/>
              <a:buFont typeface="Times New Roman"/>
              <a:buNone/>
            </a:pPr>
            <a:r>
              <a:rPr lang="en-US"/>
              <a:t>This is the typical workflow for Data Analysis:  Raw data is obtained and must be cleaned and regularized.  We may also want to complement is using other data which much also must be cleaned and regularized.  The data  (which may come from different organizations and be in different formats) must then be integrated and put it in a form it which features can be extracted to help make predictions.</a:t>
            </a:r>
            <a:endParaRPr/>
          </a:p>
          <a:p>
            <a:pPr marL="0" marR="0" lvl="0" indent="0" algn="l" rtl="0">
              <a:spcBef>
                <a:spcPts val="360"/>
              </a:spcBef>
              <a:spcAft>
                <a:spcPts val="0"/>
              </a:spcAft>
              <a:buClr>
                <a:schemeClr val="dk1"/>
              </a:buClr>
              <a:buSzPts val="1400"/>
              <a:buFont typeface="Times New Roman"/>
              <a:buNone/>
            </a:pPr>
            <a:r>
              <a:rPr lang="en-US"/>
              <a:t>We’ll talk about the first two steps next.</a:t>
            </a:r>
            <a:endParaRPr/>
          </a:p>
        </p:txBody>
      </p:sp>
      <p:sp>
        <p:nvSpPr>
          <p:cNvPr id="209" name="Google Shape;209;p9:notes"/>
          <p:cNvSpPr txBox="1">
            <a:spLocks noGrp="1"/>
          </p:cNvSpPr>
          <p:nvPr>
            <p:ph type="sldNum" idx="12"/>
          </p:nvPr>
        </p:nvSpPr>
        <p:spPr>
          <a:xfrm>
            <a:off x="3899371" y="8832476"/>
            <a:ext cx="2982443" cy="463924"/>
          </a:xfrm>
          <a:prstGeom prst="rect">
            <a:avLst/>
          </a:prstGeom>
          <a:noFill/>
          <a:ln>
            <a:noFill/>
          </a:ln>
        </p:spPr>
        <p:txBody>
          <a:bodyPr spcFirstLastPara="1" wrap="square" lIns="87425" tIns="43700" rIns="87425" bIns="43700" anchor="b" anchorCtr="0">
            <a:noAutofit/>
          </a:bodyPr>
          <a:lstStyle/>
          <a:p>
            <a:pPr marL="0" marR="0" lvl="0" indent="0" algn="r" rtl="0">
              <a:lnSpc>
                <a:spcPct val="100000"/>
              </a:lnSpc>
              <a:spcBef>
                <a:spcPts val="0"/>
              </a:spcBef>
              <a:spcAft>
                <a:spcPts val="0"/>
              </a:spcAft>
              <a:buClr>
                <a:schemeClr val="dk1"/>
              </a:buClr>
              <a:buSzPts val="1100"/>
              <a:buFont typeface="Noto Sans Symbols"/>
              <a:buNone/>
            </a:pPr>
            <a:fld id="{00000000-1234-1234-1234-123412341234}" type="slidenum">
              <a:rPr lang="en-US" sz="1100" b="0" i="0" u="none" strike="noStrike" cap="none">
                <a:solidFill>
                  <a:schemeClr val="dk1"/>
                </a:solidFill>
                <a:latin typeface="Arial"/>
                <a:ea typeface="Arial"/>
                <a:cs typeface="Arial"/>
                <a:sym typeface="Arial"/>
              </a:rPr>
              <a:t>9</a:t>
            </a:fld>
            <a:endParaRPr sz="1100" b="0" i="0" u="none" strike="noStrike" cap="non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about:blank"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sp>
        <p:nvSpPr>
          <p:cNvPr id="16" name="Google Shape;16;p31"/>
          <p:cNvSpPr txBox="1">
            <a:spLocks noGrp="1"/>
          </p:cNvSpPr>
          <p:nvPr>
            <p:ph type="ctrTitle"/>
          </p:nvPr>
        </p:nvSpPr>
        <p:spPr>
          <a:xfrm>
            <a:off x="3253564" y="1150060"/>
            <a:ext cx="5373704" cy="2180166"/>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7" name="Google Shape;17;p31"/>
          <p:cNvSpPr txBox="1">
            <a:spLocks noGrp="1"/>
          </p:cNvSpPr>
          <p:nvPr>
            <p:ph type="subTitle" idx="1"/>
          </p:nvPr>
        </p:nvSpPr>
        <p:spPr>
          <a:xfrm>
            <a:off x="3386534" y="3330222"/>
            <a:ext cx="5240734" cy="1157112"/>
          </a:xfrm>
          <a:prstGeom prst="rect">
            <a:avLst/>
          </a:prstGeom>
          <a:noFill/>
          <a:ln>
            <a:noFill/>
          </a:ln>
        </p:spPr>
        <p:txBody>
          <a:bodyPr spcFirstLastPara="1" wrap="square" lIns="91425" tIns="91425" rIns="91425" bIns="91425" anchor="t" anchorCtr="0">
            <a:noAutofit/>
          </a:bodyPr>
          <a:lstStyle>
            <a:lvl1pPr marR="0" lvl="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R="0" lvl="1" algn="ctr">
              <a:lnSpc>
                <a:spcPct val="100000"/>
              </a:lnSpc>
              <a:spcBef>
                <a:spcPts val="440"/>
              </a:spcBef>
              <a:spcAft>
                <a:spcPts val="0"/>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R="0" lvl="2" algn="ctr">
              <a:lnSpc>
                <a:spcPct val="100000"/>
              </a:lnSpc>
              <a:spcBef>
                <a:spcPts val="400"/>
              </a:spcBef>
              <a:spcAft>
                <a:spcPts val="0"/>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R="0" lvl="3" algn="ctr">
              <a:lnSpc>
                <a:spcPct val="100000"/>
              </a:lnSpc>
              <a:spcBef>
                <a:spcPts val="375"/>
              </a:spcBef>
              <a:spcAft>
                <a:spcPts val="0"/>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R="0" lvl="4" algn="ctr">
              <a:lnSpc>
                <a:spcPct val="100000"/>
              </a:lnSpc>
              <a:spcBef>
                <a:spcPts val="375"/>
              </a:spcBef>
              <a:spcAft>
                <a:spcPts val="0"/>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R="0" lvl="5"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R="0" lvl="6"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R="0" lvl="7" algn="ctr">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R="0" lvl="8" algn="ctr">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8" name="Google Shape;18;p3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9" name="Google Shape;19;p3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20" name="Google Shape;20;p3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pic>
        <p:nvPicPr>
          <p:cNvPr id="21" name="Google Shape;21;p31" descr="Creative Commons License">
            <a:hlinkClick r:id="rId3"/>
          </p:cNvPr>
          <p:cNvPicPr preferRelativeResize="0"/>
          <p:nvPr/>
        </p:nvPicPr>
        <p:blipFill rotWithShape="1">
          <a:blip r:embed="rId4">
            <a:alphaModFix/>
          </a:blip>
          <a:srcRect/>
          <a:stretch/>
        </p:blipFill>
        <p:spPr>
          <a:xfrm>
            <a:off x="97631" y="5110959"/>
            <a:ext cx="838200" cy="2952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81"/>
        <p:cNvGrpSpPr/>
        <p:nvPr/>
      </p:nvGrpSpPr>
      <p:grpSpPr>
        <a:xfrm>
          <a:off x="0" y="0"/>
          <a:ext cx="0" cy="0"/>
          <a:chOff x="0" y="0"/>
          <a:chExt cx="0" cy="0"/>
        </a:xfrm>
      </p:grpSpPr>
      <p:sp>
        <p:nvSpPr>
          <p:cNvPr id="82" name="Google Shape;82;p40"/>
          <p:cNvSpPr txBox="1">
            <a:spLocks noGrp="1"/>
          </p:cNvSpPr>
          <p:nvPr>
            <p:ph type="title"/>
          </p:nvPr>
        </p:nvSpPr>
        <p:spPr>
          <a:xfrm>
            <a:off x="1113236" y="3944054"/>
            <a:ext cx="7514033" cy="472282"/>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83" name="Google Shape;83;p40"/>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84" name="Google Shape;84;p40"/>
          <p:cNvSpPr txBox="1">
            <a:spLocks noGrp="1"/>
          </p:cNvSpPr>
          <p:nvPr>
            <p:ph type="body" idx="1"/>
          </p:nvPr>
        </p:nvSpPr>
        <p:spPr>
          <a:xfrm>
            <a:off x="1113236" y="4416336"/>
            <a:ext cx="7514033" cy="411427"/>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40"/>
              </a:spcBef>
              <a:spcAft>
                <a:spcPts val="0"/>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85" name="Google Shape;85;p4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6" name="Google Shape;86;p40"/>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87" name="Google Shape;87;p4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88" name="Google Shape;88;p40"/>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9"/>
        <p:cNvGrpSpPr/>
        <p:nvPr/>
      </p:nvGrpSpPr>
      <p:grpSpPr>
        <a:xfrm>
          <a:off x="0" y="0"/>
          <a:ext cx="0" cy="0"/>
          <a:chOff x="0" y="0"/>
          <a:chExt cx="0" cy="0"/>
        </a:xfrm>
      </p:grpSpPr>
      <p:sp>
        <p:nvSpPr>
          <p:cNvPr id="90" name="Google Shape;90;p41"/>
          <p:cNvSpPr txBox="1">
            <a:spLocks noGrp="1"/>
          </p:cNvSpPr>
          <p:nvPr>
            <p:ph type="title"/>
          </p:nvPr>
        </p:nvSpPr>
        <p:spPr>
          <a:xfrm>
            <a:off x="1113237" y="571500"/>
            <a:ext cx="7514033" cy="2540000"/>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91" name="Google Shape;91;p41"/>
          <p:cNvSpPr txBox="1">
            <a:spLocks noGrp="1"/>
          </p:cNvSpPr>
          <p:nvPr>
            <p:ph type="body" idx="1"/>
          </p:nvPr>
        </p:nvSpPr>
        <p:spPr>
          <a:xfrm>
            <a:off x="1113236" y="3619500"/>
            <a:ext cx="7514035"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92" name="Google Shape;92;p41"/>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3" name="Google Shape;93;p41"/>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94" name="Google Shape;94;p41"/>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95" name="Google Shape;95;p41"/>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96"/>
        <p:cNvGrpSpPr/>
        <p:nvPr/>
      </p:nvGrpSpPr>
      <p:grpSpPr>
        <a:xfrm>
          <a:off x="0" y="0"/>
          <a:ext cx="0" cy="0"/>
          <a:chOff x="0" y="0"/>
          <a:chExt cx="0" cy="0"/>
        </a:xfrm>
      </p:grpSpPr>
      <p:sp>
        <p:nvSpPr>
          <p:cNvPr id="97" name="Google Shape;97;p42"/>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8" name="Google Shape;98;p42"/>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99" name="Google Shape;99;p42"/>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0" name="Google Shape;100;p42"/>
          <p:cNvSpPr txBox="1">
            <a:spLocks noGrp="1"/>
          </p:cNvSpPr>
          <p:nvPr>
            <p:ph type="body" idx="1"/>
          </p:nvPr>
        </p:nvSpPr>
        <p:spPr>
          <a:xfrm>
            <a:off x="1827611" y="2857499"/>
            <a:ext cx="6399611" cy="317500"/>
          </a:xfrm>
          <a:prstGeom prst="rect">
            <a:avLst/>
          </a:prstGeom>
          <a:noFill/>
          <a:ln>
            <a:noFill/>
          </a:ln>
        </p:spPr>
        <p:txBody>
          <a:bodyPr spcFirstLastPara="1" wrap="square" lIns="91425" tIns="91425" rIns="91425" bIns="91425" anchor="ctr" anchorCtr="0">
            <a:noAutofit/>
          </a:bodyPr>
          <a:lstStyle>
            <a:lvl1pPr marL="457200" marR="0" lvl="0" indent="-228600" algn="l">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440"/>
              </a:spcBef>
              <a:spcAft>
                <a:spcPts val="0"/>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01" name="Google Shape;101;p42"/>
          <p:cNvSpPr txBox="1">
            <a:spLocks noGrp="1"/>
          </p:cNvSpPr>
          <p:nvPr>
            <p:ph type="body" idx="2"/>
          </p:nvPr>
        </p:nvSpPr>
        <p:spPr>
          <a:xfrm>
            <a:off x="1113236" y="3619500"/>
            <a:ext cx="7514033" cy="12065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2" name="Google Shape;102;p42"/>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3" name="Google Shape;103;p42"/>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04" name="Google Shape;104;p4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105" name="Google Shape;105;p4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06"/>
        <p:cNvGrpSpPr/>
        <p:nvPr/>
      </p:nvGrpSpPr>
      <p:grpSpPr>
        <a:xfrm>
          <a:off x="0" y="0"/>
          <a:ext cx="0" cy="0"/>
          <a:chOff x="0" y="0"/>
          <a:chExt cx="0" cy="0"/>
        </a:xfrm>
      </p:grpSpPr>
      <p:sp>
        <p:nvSpPr>
          <p:cNvPr id="107" name="Google Shape;107;p43"/>
          <p:cNvSpPr txBox="1">
            <a:spLocks noGrp="1"/>
          </p:cNvSpPr>
          <p:nvPr>
            <p:ph type="title"/>
          </p:nvPr>
        </p:nvSpPr>
        <p:spPr>
          <a:xfrm>
            <a:off x="1113235" y="2757151"/>
            <a:ext cx="7514032" cy="1224000"/>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08" name="Google Shape;108;p43"/>
          <p:cNvSpPr txBox="1">
            <a:spLocks noGrp="1"/>
          </p:cNvSpPr>
          <p:nvPr>
            <p:ph type="body" idx="1"/>
          </p:nvPr>
        </p:nvSpPr>
        <p:spPr>
          <a:xfrm>
            <a:off x="1113236" y="3981151"/>
            <a:ext cx="7514033"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400"/>
              </a:spcBef>
              <a:spcAft>
                <a:spcPts val="0"/>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09" name="Google Shape;109;p4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0" name="Google Shape;110;p4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11" name="Google Shape;111;p4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112" name="Google Shape;112;p4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113"/>
        <p:cNvGrpSpPr/>
        <p:nvPr/>
      </p:nvGrpSpPr>
      <p:grpSpPr>
        <a:xfrm>
          <a:off x="0" y="0"/>
          <a:ext cx="0" cy="0"/>
          <a:chOff x="0" y="0"/>
          <a:chExt cx="0" cy="0"/>
        </a:xfrm>
      </p:grpSpPr>
      <p:sp>
        <p:nvSpPr>
          <p:cNvPr id="114" name="Google Shape;114;p44"/>
          <p:cNvSpPr txBox="1"/>
          <p:nvPr/>
        </p:nvSpPr>
        <p:spPr>
          <a:xfrm>
            <a:off x="1198959" y="719186"/>
            <a:ext cx="457200" cy="487313"/>
          </a:xfrm>
          <a:prstGeom prst="rect">
            <a:avLst/>
          </a:prstGeom>
          <a:noFill/>
          <a:ln>
            <a:noFill/>
          </a:ln>
        </p:spPr>
        <p:txBody>
          <a:bodyPr spcFirstLastPara="1" wrap="square" lIns="57150" tIns="28575" rIns="57150" bIns="28575" anchor="ctr" anchorCtr="0">
            <a:noAutofit/>
          </a:bodyPr>
          <a:lstStyle/>
          <a:p>
            <a:pPr marL="0" marR="0" lvl="0" indent="0" algn="ct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15" name="Google Shape;115;p44"/>
          <p:cNvSpPr txBox="1"/>
          <p:nvPr/>
        </p:nvSpPr>
        <p:spPr>
          <a:xfrm>
            <a:off x="8170069" y="2349499"/>
            <a:ext cx="457200" cy="487313"/>
          </a:xfrm>
          <a:prstGeom prst="rect">
            <a:avLst/>
          </a:prstGeom>
          <a:noFill/>
          <a:ln>
            <a:noFill/>
          </a:ln>
        </p:spPr>
        <p:txBody>
          <a:bodyPr spcFirstLastPara="1" wrap="square" lIns="57150" tIns="28575" rIns="57150" bIns="28575" anchor="ctr" anchorCtr="0">
            <a:noAutofit/>
          </a:bodyPr>
          <a:lstStyle/>
          <a:p>
            <a:pPr marL="0" marR="0" lvl="0" indent="0" algn="r" rtl="0">
              <a:lnSpc>
                <a:spcPct val="100000"/>
              </a:lnSpc>
              <a:spcBef>
                <a:spcPts val="0"/>
              </a:spcBef>
              <a:spcAft>
                <a:spcPts val="0"/>
              </a:spcAft>
              <a:buClr>
                <a:schemeClr val="hlink"/>
              </a:buClr>
              <a:buSzPts val="2750"/>
              <a:buFont typeface="Noto Sans Symbols"/>
              <a:buNone/>
            </a:pPr>
            <a:r>
              <a:rPr lang="en-US" sz="5000" b="0" i="0" u="none" strike="noStrike" cap="none">
                <a:solidFill>
                  <a:schemeClr val="dk1"/>
                </a:solidFill>
                <a:latin typeface="Tahoma"/>
                <a:ea typeface="Tahoma"/>
                <a:cs typeface="Tahoma"/>
                <a:sym typeface="Tahoma"/>
              </a:rPr>
              <a:t>”</a:t>
            </a:r>
            <a:endParaRPr/>
          </a:p>
        </p:txBody>
      </p:sp>
      <p:sp>
        <p:nvSpPr>
          <p:cNvPr id="116" name="Google Shape;116;p44"/>
          <p:cNvSpPr txBox="1">
            <a:spLocks noGrp="1"/>
          </p:cNvSpPr>
          <p:nvPr>
            <p:ph type="title"/>
          </p:nvPr>
        </p:nvSpPr>
        <p:spPr>
          <a:xfrm>
            <a:off x="1656161" y="571501"/>
            <a:ext cx="6742509" cy="2285999"/>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17" name="Google Shape;117;p44"/>
          <p:cNvSpPr txBox="1">
            <a:spLocks noGrp="1"/>
          </p:cNvSpPr>
          <p:nvPr>
            <p:ph type="body" idx="1"/>
          </p:nvPr>
        </p:nvSpPr>
        <p:spPr>
          <a:xfrm>
            <a:off x="1113237" y="3238500"/>
            <a:ext cx="7514033" cy="740833"/>
          </a:xfrm>
          <a:prstGeom prst="rect">
            <a:avLst/>
          </a:prstGeom>
          <a:noFill/>
          <a:ln>
            <a:noFill/>
          </a:ln>
        </p:spPr>
        <p:txBody>
          <a:bodyPr spcFirstLastPara="1" wrap="square" lIns="91425" tIns="91425" rIns="91425" bIns="91425" anchor="b" anchorCtr="0">
            <a:noAutofit/>
          </a:bodyPr>
          <a:lstStyle>
            <a:lvl1pPr marL="457200" marR="0" lvl="0" indent="-228600" algn="r">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18" name="Google Shape;118;p44"/>
          <p:cNvSpPr txBox="1">
            <a:spLocks noGrp="1"/>
          </p:cNvSpPr>
          <p:nvPr>
            <p:ph type="body" idx="2"/>
          </p:nvPr>
        </p:nvSpPr>
        <p:spPr>
          <a:xfrm>
            <a:off x="1113236" y="3979333"/>
            <a:ext cx="7514033" cy="846667"/>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19" name="Google Shape;119;p4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0" name="Google Shape;120;p4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1" name="Google Shape;121;p4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122" name="Google Shape;122;p4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123"/>
        <p:cNvGrpSpPr/>
        <p:nvPr/>
      </p:nvGrpSpPr>
      <p:grpSpPr>
        <a:xfrm>
          <a:off x="0" y="0"/>
          <a:ext cx="0" cy="0"/>
          <a:chOff x="0" y="0"/>
          <a:chExt cx="0" cy="0"/>
        </a:xfrm>
      </p:grpSpPr>
      <p:sp>
        <p:nvSpPr>
          <p:cNvPr id="124" name="Google Shape;124;p45"/>
          <p:cNvSpPr txBox="1">
            <a:spLocks noGrp="1"/>
          </p:cNvSpPr>
          <p:nvPr>
            <p:ph type="title"/>
          </p:nvPr>
        </p:nvSpPr>
        <p:spPr>
          <a:xfrm>
            <a:off x="1113235" y="571503"/>
            <a:ext cx="7514034" cy="2272771"/>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25" name="Google Shape;125;p45"/>
          <p:cNvSpPr txBox="1">
            <a:spLocks noGrp="1"/>
          </p:cNvSpPr>
          <p:nvPr>
            <p:ph type="body" idx="1"/>
          </p:nvPr>
        </p:nvSpPr>
        <p:spPr>
          <a:xfrm>
            <a:off x="1113236" y="2921000"/>
            <a:ext cx="7514035" cy="698500"/>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80"/>
              </a:spcBef>
              <a:spcAft>
                <a:spcPts val="0"/>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6" name="Google Shape;126;p45"/>
          <p:cNvSpPr txBox="1">
            <a:spLocks noGrp="1"/>
          </p:cNvSpPr>
          <p:nvPr>
            <p:ph type="body" idx="2"/>
          </p:nvPr>
        </p:nvSpPr>
        <p:spPr>
          <a:xfrm>
            <a:off x="1113236" y="3619500"/>
            <a:ext cx="7514035" cy="1206500"/>
          </a:xfrm>
          <a:prstGeom prst="rect">
            <a:avLst/>
          </a:prstGeom>
          <a:noFill/>
          <a:ln>
            <a:noFill/>
          </a:ln>
        </p:spPr>
        <p:txBody>
          <a:bodyPr spcFirstLastPara="1" wrap="square" lIns="91425" tIns="91425" rIns="91425" bIns="91425" anchor="t" anchorCtr="0">
            <a:noAutofit/>
          </a:bodyPr>
          <a:lstStyle>
            <a:lvl1pPr marL="457200" marR="0" lvl="0" indent="-228600" algn="l">
              <a:lnSpc>
                <a:spcPct val="100000"/>
              </a:lnSpc>
              <a:spcBef>
                <a:spcPts val="320"/>
              </a:spcBef>
              <a:spcAft>
                <a:spcPts val="0"/>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127" name="Google Shape;127;p45"/>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8" name="Google Shape;128;p45"/>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29" name="Google Shape;129;p45"/>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130" name="Google Shape;130;p4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4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33" name="Google Shape;133;p46"/>
          <p:cNvSpPr txBox="1">
            <a:spLocks noGrp="1"/>
          </p:cNvSpPr>
          <p:nvPr>
            <p:ph type="body" idx="1"/>
          </p:nvPr>
        </p:nvSpPr>
        <p:spPr>
          <a:xfrm rot="5400000">
            <a:off x="2716060" y="-699577"/>
            <a:ext cx="4308382" cy="7514035"/>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34" name="Google Shape;134;p4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5" name="Google Shape;135;p4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6" name="Google Shape;136;p4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137" name="Google Shape;137;p4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47"/>
          <p:cNvSpPr txBox="1">
            <a:spLocks noGrp="1"/>
          </p:cNvSpPr>
          <p:nvPr>
            <p:ph type="title"/>
          </p:nvPr>
        </p:nvSpPr>
        <p:spPr>
          <a:xfrm rot="5400000">
            <a:off x="5836133" y="2034861"/>
            <a:ext cx="4254500" cy="1327777"/>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140" name="Google Shape;140;p47"/>
          <p:cNvSpPr txBox="1">
            <a:spLocks noGrp="1"/>
          </p:cNvSpPr>
          <p:nvPr>
            <p:ph type="body" idx="1"/>
          </p:nvPr>
        </p:nvSpPr>
        <p:spPr>
          <a:xfrm rot="5400000">
            <a:off x="1993389" y="-308654"/>
            <a:ext cx="4254500" cy="6014807"/>
          </a:xfrm>
          <a:prstGeom prst="rect">
            <a:avLst/>
          </a:prstGeom>
          <a:noFill/>
          <a:ln>
            <a:noFill/>
          </a:ln>
        </p:spPr>
        <p:txBody>
          <a:bodyPr spcFirstLastPara="1" wrap="square" lIns="91425" tIns="91425" rIns="91425" bIns="91425" anchor="t"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41" name="Google Shape;141;p4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2" name="Google Shape;142;p4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3" name="Google Shape;143;p4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144" name="Google Shape;144;p4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
        <p:cNvGrpSpPr/>
        <p:nvPr/>
      </p:nvGrpSpPr>
      <p:grpSpPr>
        <a:xfrm>
          <a:off x="0" y="0"/>
          <a:ext cx="0" cy="0"/>
          <a:chOff x="0" y="0"/>
          <a:chExt cx="0" cy="0"/>
        </a:xfrm>
      </p:grpSpPr>
      <p:sp>
        <p:nvSpPr>
          <p:cNvPr id="23" name="Google Shape;23;p32"/>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24" name="Google Shape;24;p32"/>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lvl1pPr marL="457200" marR="0" lvl="0" indent="-389762" algn="l">
              <a:lnSpc>
                <a:spcPct val="100000"/>
              </a:lnSpc>
              <a:spcBef>
                <a:spcPts val="350"/>
              </a:spcBef>
              <a:spcAft>
                <a:spcPts val="0"/>
              </a:spcAft>
              <a:buClr>
                <a:srgbClr val="7E241A"/>
              </a:buClr>
              <a:buSzPts val="2538"/>
              <a:buFont typeface="Arial"/>
              <a:buChar char="•"/>
              <a:defRPr sz="1750" b="0" i="0" u="none" strike="noStrike" cap="none">
                <a:solidFill>
                  <a:schemeClr val="dk1"/>
                </a:solidFill>
                <a:latin typeface="Constantia"/>
                <a:ea typeface="Constantia"/>
                <a:cs typeface="Constantia"/>
                <a:sym typeface="Constantia"/>
              </a:defRPr>
            </a:lvl1pPr>
            <a:lvl2pPr marL="914400" marR="0" lvl="1" indent="-366712" algn="l">
              <a:lnSpc>
                <a:spcPct val="100000"/>
              </a:lnSpc>
              <a:spcBef>
                <a:spcPts val="375"/>
              </a:spcBef>
              <a:spcAft>
                <a:spcPts val="0"/>
              </a:spcAft>
              <a:buClr>
                <a:srgbClr val="7E241A"/>
              </a:buClr>
              <a:buSzPts val="2175"/>
              <a:buFont typeface="Arial"/>
              <a:buChar char="•"/>
              <a:defRPr sz="1500" b="0" i="0" u="none" strike="noStrike" cap="none">
                <a:solidFill>
                  <a:schemeClr val="dk1"/>
                </a:solidFill>
                <a:latin typeface="Constantia"/>
                <a:ea typeface="Constantia"/>
                <a:cs typeface="Constantia"/>
                <a:sym typeface="Constantia"/>
              </a:defRPr>
            </a:lvl2pPr>
            <a:lvl3pPr marL="1371600" marR="0" lvl="2" indent="-343725" algn="l">
              <a:lnSpc>
                <a:spcPct val="100000"/>
              </a:lnSpc>
              <a:spcBef>
                <a:spcPts val="375"/>
              </a:spcBef>
              <a:spcAft>
                <a:spcPts val="0"/>
              </a:spcAft>
              <a:buClr>
                <a:srgbClr val="7E241A"/>
              </a:buClr>
              <a:buSzPts val="1813"/>
              <a:buFont typeface="Arial"/>
              <a:buChar char="•"/>
              <a:defRPr sz="1250" b="0" i="0" u="none" strike="noStrike" cap="none">
                <a:solidFill>
                  <a:schemeClr val="dk1"/>
                </a:solidFill>
                <a:latin typeface="Constantia"/>
                <a:ea typeface="Constantia"/>
                <a:cs typeface="Constantia"/>
                <a:sym typeface="Constantia"/>
              </a:defRPr>
            </a:lvl3pPr>
            <a:lvl4pPr marL="1828800" marR="0" lvl="3" indent="-332168" algn="l">
              <a:lnSpc>
                <a:spcPct val="100000"/>
              </a:lnSpc>
              <a:spcBef>
                <a:spcPts val="375"/>
              </a:spcBef>
              <a:spcAft>
                <a:spcPts val="0"/>
              </a:spcAft>
              <a:buClr>
                <a:srgbClr val="7E241A"/>
              </a:buClr>
              <a:buSzPts val="1631"/>
              <a:buFont typeface="Arial"/>
              <a:buChar char="•"/>
              <a:defRPr sz="1125" b="0" i="0" u="none" strike="noStrike" cap="none">
                <a:solidFill>
                  <a:schemeClr val="dk1"/>
                </a:solidFill>
                <a:latin typeface="Constantia"/>
                <a:ea typeface="Constantia"/>
                <a:cs typeface="Constantia"/>
                <a:sym typeface="Constantia"/>
              </a:defRPr>
            </a:lvl4pPr>
            <a:lvl5pPr marL="2286000" marR="0" lvl="4" indent="-320675" algn="l">
              <a:lnSpc>
                <a:spcPct val="100000"/>
              </a:lnSpc>
              <a:spcBef>
                <a:spcPts val="375"/>
              </a:spcBef>
              <a:spcAft>
                <a:spcPts val="0"/>
              </a:spcAft>
              <a:buClr>
                <a:srgbClr val="7E241A"/>
              </a:buClr>
              <a:buSzPts val="1450"/>
              <a:buFont typeface="Arial"/>
              <a:buChar char="•"/>
              <a:defRPr sz="10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25" name="Google Shape;25;p32"/>
          <p:cNvSpPr txBox="1">
            <a:spLocks noGrp="1"/>
          </p:cNvSpPr>
          <p:nvPr>
            <p:ph type="dt" idx="10"/>
          </p:nvPr>
        </p:nvSpPr>
        <p:spPr>
          <a:xfrm>
            <a:off x="7299492" y="5295565"/>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26" name="Google Shape;26;p32"/>
          <p:cNvSpPr txBox="1">
            <a:spLocks noGrp="1"/>
          </p:cNvSpPr>
          <p:nvPr>
            <p:ph type="ftr" idx="11"/>
          </p:nvPr>
        </p:nvSpPr>
        <p:spPr>
          <a:xfrm>
            <a:off x="462014" y="5295565"/>
            <a:ext cx="6780332" cy="290817"/>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27" name="Google Shape;27;p3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28" name="Google Shape;28;p32"/>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33"/>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1" name="Google Shape;31;p33"/>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2" name="Google Shape;32;p33"/>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3" name="Google Shape;33;p33"/>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34" name="Google Shape;34;p33"/>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34"/>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lvl1pPr marR="0" lvl="0" algn="r">
              <a:lnSpc>
                <a:spcPct val="100000"/>
              </a:lnSpc>
              <a:spcBef>
                <a:spcPts val="0"/>
              </a:spcBef>
              <a:spcAft>
                <a:spcPts val="0"/>
              </a:spcAft>
              <a:buClr>
                <a:schemeClr val="dk1"/>
              </a:buClr>
              <a:buSzPts val="2500"/>
              <a:buFont typeface="Franklin Gothic"/>
              <a:buNone/>
              <a:defRPr sz="25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37" name="Google Shape;37;p34"/>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lvl1pPr marL="457200" marR="0" lvl="0" indent="-228600" algn="r">
              <a:lnSpc>
                <a:spcPct val="100000"/>
              </a:lnSpc>
              <a:spcBef>
                <a:spcPts val="250"/>
              </a:spcBef>
              <a:spcAft>
                <a:spcPts val="0"/>
              </a:spcAft>
              <a:buClr>
                <a:srgbClr val="7E241A"/>
              </a:buClr>
              <a:buSzPts val="1813"/>
              <a:buFont typeface="Arial"/>
              <a:buNone/>
              <a:defRPr sz="125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endParaRPr/>
          </a:p>
        </p:txBody>
      </p:sp>
      <p:sp>
        <p:nvSpPr>
          <p:cNvPr id="38" name="Google Shape;38;p34"/>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39" name="Google Shape;39;p34"/>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0" name="Google Shape;40;p34"/>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41" name="Google Shape;41;p34"/>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35"/>
          <p:cNvSpPr txBox="1">
            <a:spLocks noGrp="1"/>
          </p:cNvSpPr>
          <p:nvPr>
            <p:ph type="title"/>
          </p:nvPr>
        </p:nvSpPr>
        <p:spPr>
          <a:xfrm>
            <a:off x="1113235" y="140806"/>
            <a:ext cx="7514035" cy="943033"/>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44" name="Google Shape;44;p35"/>
          <p:cNvSpPr txBox="1">
            <a:spLocks noGrp="1"/>
          </p:cNvSpPr>
          <p:nvPr>
            <p:ph type="body" idx="1"/>
          </p:nvPr>
        </p:nvSpPr>
        <p:spPr>
          <a:xfrm>
            <a:off x="1113237" y="1254224"/>
            <a:ext cx="3671291" cy="3899926"/>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5" name="Google Shape;45;p35"/>
          <p:cNvSpPr txBox="1">
            <a:spLocks noGrp="1"/>
          </p:cNvSpPr>
          <p:nvPr>
            <p:ph type="body" idx="2"/>
          </p:nvPr>
        </p:nvSpPr>
        <p:spPr>
          <a:xfrm>
            <a:off x="4955975" y="1254224"/>
            <a:ext cx="3671292" cy="3899926"/>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94335" algn="l">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46" name="Google Shape;46;p35"/>
          <p:cNvSpPr txBox="1">
            <a:spLocks noGrp="1"/>
          </p:cNvSpPr>
          <p:nvPr>
            <p:ph type="dt" idx="10"/>
          </p:nvPr>
        </p:nvSpPr>
        <p:spPr>
          <a:xfrm>
            <a:off x="7299492" y="5252968"/>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7" name="Google Shape;47;p35"/>
          <p:cNvSpPr txBox="1">
            <a:spLocks noGrp="1"/>
          </p:cNvSpPr>
          <p:nvPr>
            <p:ph type="ftr" idx="11"/>
          </p:nvPr>
        </p:nvSpPr>
        <p:spPr>
          <a:xfrm>
            <a:off x="1929212" y="5252968"/>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48" name="Google Shape;48;p35"/>
          <p:cNvSpPr txBox="1">
            <a:spLocks noGrp="1"/>
          </p:cNvSpPr>
          <p:nvPr>
            <p:ph type="sldNum" idx="12"/>
          </p:nvPr>
        </p:nvSpPr>
        <p:spPr>
          <a:xfrm>
            <a:off x="8213895" y="5252968"/>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49" name="Google Shape;49;p35"/>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52" name="Google Shape;52;p36"/>
          <p:cNvSpPr txBox="1">
            <a:spLocks noGrp="1"/>
          </p:cNvSpPr>
          <p:nvPr>
            <p:ph type="body" idx="1"/>
          </p:nvPr>
        </p:nvSpPr>
        <p:spPr>
          <a:xfrm>
            <a:off x="1329133" y="724829"/>
            <a:ext cx="3455391"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3" name="Google Shape;53;p36"/>
          <p:cNvSpPr txBox="1">
            <a:spLocks noGrp="1"/>
          </p:cNvSpPr>
          <p:nvPr>
            <p:ph type="body" idx="2"/>
          </p:nvPr>
        </p:nvSpPr>
        <p:spPr>
          <a:xfrm>
            <a:off x="1113231"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4" name="Google Shape;54;p36"/>
          <p:cNvSpPr txBox="1">
            <a:spLocks noGrp="1"/>
          </p:cNvSpPr>
          <p:nvPr>
            <p:ph type="body" idx="3"/>
          </p:nvPr>
        </p:nvSpPr>
        <p:spPr>
          <a:xfrm>
            <a:off x="5160366" y="731885"/>
            <a:ext cx="3466903" cy="480218"/>
          </a:xfrm>
          <a:prstGeom prst="rect">
            <a:avLst/>
          </a:prstGeom>
          <a:noFill/>
          <a:ln>
            <a:noFill/>
          </a:ln>
        </p:spPr>
        <p:txBody>
          <a:bodyPr spcFirstLastPara="1" wrap="square" lIns="91425" tIns="91425" rIns="91425" bIns="91425" anchor="b" anchorCtr="0">
            <a:noAutofit/>
          </a:bodyPr>
          <a:lstStyle>
            <a:lvl1pPr marL="457200" marR="0" lvl="0" indent="-228600" algn="l">
              <a:lnSpc>
                <a:spcPct val="100000"/>
              </a:lnSpc>
              <a:spcBef>
                <a:spcPts val="400"/>
              </a:spcBef>
              <a:spcAft>
                <a:spcPts val="0"/>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endParaRPr/>
          </a:p>
        </p:txBody>
      </p:sp>
      <p:sp>
        <p:nvSpPr>
          <p:cNvPr id="55" name="Google Shape;55;p36"/>
          <p:cNvSpPr txBox="1">
            <a:spLocks noGrp="1"/>
          </p:cNvSpPr>
          <p:nvPr>
            <p:ph type="body" idx="4"/>
          </p:nvPr>
        </p:nvSpPr>
        <p:spPr>
          <a:xfrm>
            <a:off x="4955973" y="1288832"/>
            <a:ext cx="3671292" cy="3773822"/>
          </a:xfrm>
          <a:prstGeom prst="rect">
            <a:avLst/>
          </a:prstGeom>
          <a:noFill/>
          <a:ln>
            <a:noFill/>
          </a:ln>
        </p:spPr>
        <p:txBody>
          <a:bodyPr spcFirstLastPara="1" wrap="square" lIns="91425" tIns="91425" rIns="91425" bIns="91425" anchor="ctr" anchorCtr="0">
            <a:noAutofit/>
          </a:bodyPr>
          <a:lstStyle>
            <a:lvl1pPr marL="457200" marR="0" lvl="0"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914400" marR="0" lvl="1"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1371600" marR="0" lvl="2"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1828800" marR="0" lvl="3"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2286000" marR="0" lvl="4" indent="-329882" algn="l">
              <a:lnSpc>
                <a:spcPct val="100000"/>
              </a:lnSpc>
              <a:spcBef>
                <a:spcPts val="375"/>
              </a:spcBef>
              <a:spcAft>
                <a:spcPts val="0"/>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2743200" marR="0" lvl="5"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3200400" marR="0" lvl="6"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3657600" marR="0" lvl="7" indent="-297688" algn="l">
              <a:lnSpc>
                <a:spcPct val="100000"/>
              </a:lnSpc>
              <a:spcBef>
                <a:spcPts val="375"/>
              </a:spcBef>
              <a:spcAft>
                <a:spcPts val="0"/>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4114800" marR="0" lvl="8" indent="-297688" algn="l">
              <a:lnSpc>
                <a:spcPct val="100000"/>
              </a:lnSpc>
              <a:spcBef>
                <a:spcPts val="375"/>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endParaRPr/>
          </a:p>
        </p:txBody>
      </p:sp>
      <p:sp>
        <p:nvSpPr>
          <p:cNvPr id="56" name="Google Shape;56;p36"/>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7" name="Google Shape;57;p36"/>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58" name="Google Shape;58;p3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59" name="Google Shape;59;p36"/>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37"/>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2" name="Google Shape;62;p37"/>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63" name="Google Shape;63;p37"/>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64" name="Google Shape;64;p37"/>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38"/>
          <p:cNvSpPr txBox="1">
            <a:spLocks noGrp="1"/>
          </p:cNvSpPr>
          <p:nvPr>
            <p:ph type="title"/>
          </p:nvPr>
        </p:nvSpPr>
        <p:spPr>
          <a:xfrm>
            <a:off x="1113236" y="1333500"/>
            <a:ext cx="2661841"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67" name="Google Shape;67;p38"/>
          <p:cNvSpPr txBox="1">
            <a:spLocks noGrp="1"/>
          </p:cNvSpPr>
          <p:nvPr>
            <p:ph type="body" idx="1"/>
          </p:nvPr>
        </p:nvSpPr>
        <p:spPr>
          <a:xfrm>
            <a:off x="3946527" y="571502"/>
            <a:ext cx="4680743" cy="4558059"/>
          </a:xfrm>
          <a:prstGeom prst="rect">
            <a:avLst/>
          </a:prstGeom>
          <a:noFill/>
          <a:ln>
            <a:noFill/>
          </a:ln>
        </p:spPr>
        <p:txBody>
          <a:bodyPr spcFirstLastPara="1" wrap="square" lIns="91425" tIns="91425" rIns="91425" bIns="91425" anchor="ctr" anchorCtr="0">
            <a:noAutofit/>
          </a:bodyPr>
          <a:lstStyle>
            <a:lvl1pPr marL="457200" marR="0" lvl="0" indent="-449580" algn="l">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12750" algn="l">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1371600" marR="0" lvl="2" indent="-375919" algn="l">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1828800" marR="0" lvl="3"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2286000" marR="0" lvl="4" indent="-339089" algn="l">
              <a:lnSpc>
                <a:spcPct val="100000"/>
              </a:lnSpc>
              <a:spcBef>
                <a:spcPts val="375"/>
              </a:spcBef>
              <a:spcAft>
                <a:spcPts val="0"/>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2743200" marR="0" lvl="5"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68" name="Google Shape;68;p38"/>
          <p:cNvSpPr txBox="1">
            <a:spLocks noGrp="1"/>
          </p:cNvSpPr>
          <p:nvPr>
            <p:ph type="body" idx="2"/>
          </p:nvPr>
        </p:nvSpPr>
        <p:spPr>
          <a:xfrm>
            <a:off x="1113236" y="2476500"/>
            <a:ext cx="2661841"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280"/>
              </a:spcBef>
              <a:spcAft>
                <a:spcPts val="0"/>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69" name="Google Shape;69;p38"/>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0" name="Google Shape;70;p38"/>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1" name="Google Shape;71;p38"/>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72" name="Google Shape;72;p38"/>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39"/>
          <p:cNvSpPr txBox="1">
            <a:spLocks noGrp="1"/>
          </p:cNvSpPr>
          <p:nvPr>
            <p:ph type="title"/>
          </p:nvPr>
        </p:nvSpPr>
        <p:spPr>
          <a:xfrm>
            <a:off x="1112045" y="1460499"/>
            <a:ext cx="4069619" cy="1143000"/>
          </a:xfrm>
          <a:prstGeom prst="rect">
            <a:avLst/>
          </a:prstGeom>
          <a:noFill/>
          <a:ln>
            <a:noFill/>
          </a:ln>
        </p:spPr>
        <p:txBody>
          <a:bodyPr spcFirstLastPara="1" wrap="square" lIns="91425" tIns="91425" rIns="91425" bIns="91425" anchor="b" anchorCtr="0">
            <a:noAutofit/>
          </a:bodyPr>
          <a:lstStyle>
            <a:lvl1pPr marR="0" lvl="0" algn="ctr">
              <a:lnSpc>
                <a:spcPct val="100000"/>
              </a:lnSpc>
              <a:spcBef>
                <a:spcPts val="0"/>
              </a:spcBef>
              <a:spcAft>
                <a:spcPts val="0"/>
              </a:spcAft>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R="0" lvl="1" algn="l">
              <a:spcBef>
                <a:spcPts val="0"/>
              </a:spcBef>
              <a:spcAft>
                <a:spcPts val="0"/>
              </a:spcAft>
              <a:buClr>
                <a:schemeClr val="dk2"/>
              </a:buClr>
              <a:buSzPts val="1400"/>
              <a:buNone/>
              <a:defRPr sz="1800" b="0" i="0" u="none" strike="noStrike" cap="none">
                <a:solidFill>
                  <a:schemeClr val="dk2"/>
                </a:solidFill>
              </a:defRPr>
            </a:lvl2pPr>
            <a:lvl3pPr marR="0" lvl="2" algn="l">
              <a:spcBef>
                <a:spcPts val="0"/>
              </a:spcBef>
              <a:spcAft>
                <a:spcPts val="0"/>
              </a:spcAft>
              <a:buClr>
                <a:schemeClr val="dk2"/>
              </a:buClr>
              <a:buSzPts val="1400"/>
              <a:buNone/>
              <a:defRPr sz="1800" b="0" i="0" u="none" strike="noStrike" cap="none">
                <a:solidFill>
                  <a:schemeClr val="dk2"/>
                </a:solidFill>
              </a:defRPr>
            </a:lvl3pPr>
            <a:lvl4pPr marR="0" lvl="3" algn="l">
              <a:spcBef>
                <a:spcPts val="0"/>
              </a:spcBef>
              <a:spcAft>
                <a:spcPts val="0"/>
              </a:spcAft>
              <a:buClr>
                <a:schemeClr val="dk2"/>
              </a:buClr>
              <a:buSzPts val="1400"/>
              <a:buNone/>
              <a:defRPr sz="1800" b="0" i="0" u="none" strike="noStrike" cap="none">
                <a:solidFill>
                  <a:schemeClr val="dk2"/>
                </a:solidFill>
              </a:defRPr>
            </a:lvl4pPr>
            <a:lvl5pPr marR="0" lvl="4" algn="l">
              <a:spcBef>
                <a:spcPts val="0"/>
              </a:spcBef>
              <a:spcAft>
                <a:spcPts val="0"/>
              </a:spcAft>
              <a:buClr>
                <a:schemeClr val="dk2"/>
              </a:buClr>
              <a:buSzPts val="1400"/>
              <a:buNone/>
              <a:defRPr sz="1800" b="0" i="0" u="none" strike="noStrike" cap="none">
                <a:solidFill>
                  <a:schemeClr val="dk2"/>
                </a:solidFill>
              </a:defRPr>
            </a:lvl5pPr>
            <a:lvl6pPr marR="0" lvl="5" algn="l">
              <a:spcBef>
                <a:spcPts val="0"/>
              </a:spcBef>
              <a:spcAft>
                <a:spcPts val="0"/>
              </a:spcAft>
              <a:buClr>
                <a:schemeClr val="dk2"/>
              </a:buClr>
              <a:buSzPts val="1400"/>
              <a:buNone/>
              <a:defRPr sz="1800" b="0" i="0" u="none" strike="noStrike" cap="none">
                <a:solidFill>
                  <a:schemeClr val="dk2"/>
                </a:solidFill>
              </a:defRPr>
            </a:lvl6pPr>
            <a:lvl7pPr marR="0" lvl="6" algn="l">
              <a:spcBef>
                <a:spcPts val="0"/>
              </a:spcBef>
              <a:spcAft>
                <a:spcPts val="0"/>
              </a:spcAft>
              <a:buClr>
                <a:schemeClr val="dk2"/>
              </a:buClr>
              <a:buSzPts val="1400"/>
              <a:buNone/>
              <a:defRPr sz="1800" b="0" i="0" u="none" strike="noStrike" cap="none">
                <a:solidFill>
                  <a:schemeClr val="dk2"/>
                </a:solidFill>
              </a:defRPr>
            </a:lvl7pPr>
            <a:lvl8pPr marR="0" lvl="7" algn="l">
              <a:spcBef>
                <a:spcPts val="0"/>
              </a:spcBef>
              <a:spcAft>
                <a:spcPts val="0"/>
              </a:spcAft>
              <a:buClr>
                <a:schemeClr val="dk2"/>
              </a:buClr>
              <a:buSzPts val="1400"/>
              <a:buNone/>
              <a:defRPr sz="1800" b="0" i="0" u="none" strike="noStrike" cap="none">
                <a:solidFill>
                  <a:schemeClr val="dk2"/>
                </a:solidFill>
              </a:defRPr>
            </a:lvl8pPr>
            <a:lvl9pPr marR="0" lvl="8" algn="l">
              <a:spcBef>
                <a:spcPts val="0"/>
              </a:spcBef>
              <a:spcAft>
                <a:spcPts val="0"/>
              </a:spcAft>
              <a:buClr>
                <a:schemeClr val="dk2"/>
              </a:buClr>
              <a:buSzPts val="1400"/>
              <a:buNone/>
              <a:defRPr sz="1800" b="0" i="0" u="none" strike="noStrike" cap="none">
                <a:solidFill>
                  <a:schemeClr val="dk2"/>
                </a:solidFill>
              </a:defRPr>
            </a:lvl9pPr>
          </a:lstStyle>
          <a:p>
            <a:endParaRPr/>
          </a:p>
        </p:txBody>
      </p:sp>
      <p:sp>
        <p:nvSpPr>
          <p:cNvPr id="75" name="Google Shape;75;p39"/>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marR="0" lvl="0" algn="ctr" rtl="0">
              <a:lnSpc>
                <a:spcPct val="100000"/>
              </a:lnSpc>
              <a:spcBef>
                <a:spcPts val="200"/>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R="0" lvl="1"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R="0" lvl="2"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R="0" lvl="3"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R="0" lvl="4"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R="0" lvl="5"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R="0" lvl="6"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R="0" lvl="7" algn="l" rtl="0">
              <a:lnSpc>
                <a:spcPct val="100000"/>
              </a:lnSpc>
              <a:spcBef>
                <a:spcPts val="375"/>
              </a:spcBef>
              <a:spcAft>
                <a:spcPts val="0"/>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R="0" lvl="8" algn="l" rtl="0">
              <a:lnSpc>
                <a:spcPct val="100000"/>
              </a:lnSpc>
              <a:spcBef>
                <a:spcPts val="375"/>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endParaRPr/>
          </a:p>
        </p:txBody>
      </p:sp>
      <p:sp>
        <p:nvSpPr>
          <p:cNvPr id="76" name="Google Shape;76;p39"/>
          <p:cNvSpPr txBox="1">
            <a:spLocks noGrp="1"/>
          </p:cNvSpPr>
          <p:nvPr>
            <p:ph type="body" idx="1"/>
          </p:nvPr>
        </p:nvSpPr>
        <p:spPr>
          <a:xfrm>
            <a:off x="1112045" y="2603499"/>
            <a:ext cx="4069619" cy="1524000"/>
          </a:xfrm>
          <a:prstGeom prst="rect">
            <a:avLst/>
          </a:prstGeom>
          <a:noFill/>
          <a:ln>
            <a:noFill/>
          </a:ln>
        </p:spPr>
        <p:txBody>
          <a:bodyPr spcFirstLastPara="1" wrap="square" lIns="91425" tIns="91425" rIns="91425" bIns="91425" anchor="ctr" anchorCtr="0">
            <a:noAutofit/>
          </a:bodyPr>
          <a:lstStyle>
            <a:lvl1pPr marL="457200" marR="0" lvl="0" indent="-228600" algn="ctr">
              <a:lnSpc>
                <a:spcPct val="100000"/>
              </a:lnSpc>
              <a:spcBef>
                <a:spcPts val="360"/>
              </a:spcBef>
              <a:spcAft>
                <a:spcPts val="0"/>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914400" marR="0" lvl="1" indent="-228600" algn="l">
              <a:lnSpc>
                <a:spcPct val="100000"/>
              </a:lnSpc>
              <a:spcBef>
                <a:spcPts val="375"/>
              </a:spcBef>
              <a:spcAft>
                <a:spcPts val="0"/>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1371600" marR="0" lvl="2" indent="-228600" algn="l">
              <a:lnSpc>
                <a:spcPct val="100000"/>
              </a:lnSpc>
              <a:spcBef>
                <a:spcPts val="375"/>
              </a:spcBef>
              <a:spcAft>
                <a:spcPts val="0"/>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1828800" marR="0" lvl="3"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2286000" marR="0" lvl="4"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2743200" marR="0" lvl="5"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3200400" marR="0" lvl="6"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3657600" marR="0" lvl="7" indent="-228600" algn="l">
              <a:lnSpc>
                <a:spcPct val="100000"/>
              </a:lnSpc>
              <a:spcBef>
                <a:spcPts val="375"/>
              </a:spcBef>
              <a:spcAft>
                <a:spcPts val="0"/>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4114800" marR="0" lvl="8" indent="-228600" algn="l">
              <a:lnSpc>
                <a:spcPct val="100000"/>
              </a:lnSpc>
              <a:spcBef>
                <a:spcPts val="375"/>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endParaRPr/>
          </a:p>
        </p:txBody>
      </p:sp>
      <p:sp>
        <p:nvSpPr>
          <p:cNvPr id="77" name="Google Shape;77;p39"/>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8" name="Google Shape;78;p39"/>
          <p:cNvSpPr txBox="1">
            <a:spLocks noGrp="1"/>
          </p:cNvSpPr>
          <p:nvPr>
            <p:ph type="ftr" idx="11"/>
          </p:nvPr>
        </p:nvSpPr>
        <p:spPr>
          <a:xfrm>
            <a:off x="1929211" y="5258597"/>
            <a:ext cx="5313133" cy="304271"/>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160"/>
              </a:spcBef>
              <a:spcAft>
                <a:spcPts val="0"/>
              </a:spcAft>
              <a:buClr>
                <a:schemeClr val="dk1"/>
              </a:buClr>
              <a:buSzPts val="1400"/>
              <a:buFont typeface="Corbel"/>
              <a:buNone/>
              <a:defRPr sz="800" b="0" i="0">
                <a:solidFill>
                  <a:schemeClr val="dk1"/>
                </a:solidFill>
                <a:latin typeface="Corbel"/>
                <a:ea typeface="Corbel"/>
                <a:cs typeface="Corbel"/>
                <a:sym typeface="Corbel"/>
              </a:defRPr>
            </a:lvl1pPr>
            <a:lvl2pPr marR="0" lvl="1"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79" name="Google Shape;79;p3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1pPr>
            <a:lvl2pPr marL="0" marR="0" lvl="1"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2pPr>
            <a:lvl3pPr marL="0" marR="0" lvl="2"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3pPr>
            <a:lvl4pPr marL="0" marR="0" lvl="3"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4pPr>
            <a:lvl5pPr marL="0" marR="0" lvl="4"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5pPr>
            <a:lvl6pPr marL="0" marR="0" lvl="5"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6pPr>
            <a:lvl7pPr marL="0" marR="0" lvl="6"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7pPr>
            <a:lvl8pPr marL="0" marR="0" lvl="7"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8pPr>
            <a:lvl9pPr marL="0" marR="0" lvl="8" indent="0" algn="r">
              <a:lnSpc>
                <a:spcPct val="100000"/>
              </a:lnSpc>
              <a:spcBef>
                <a:spcPts val="0"/>
              </a:spcBef>
              <a:spcAft>
                <a:spcPts val="0"/>
              </a:spcAft>
              <a:buClr>
                <a:schemeClr val="dk1"/>
              </a:buClr>
              <a:buSzPts val="800"/>
              <a:buFont typeface="Corbel"/>
              <a:buNone/>
              <a:defRPr sz="800" b="0" i="0">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
        <p:nvSpPr>
          <p:cNvPr id="80" name="Google Shape;80;p39"/>
          <p:cNvSpPr/>
          <p:nvPr/>
        </p:nvSpPr>
        <p:spPr>
          <a:xfrm>
            <a:off x="1" y="5504657"/>
            <a:ext cx="6862232" cy="210343"/>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Arial"/>
                <a:ea typeface="Arial"/>
                <a:cs typeface="Arial"/>
                <a:sym typeface="Arial"/>
              </a:rPr>
              <a:t>Except where otherwise noted, this work is licensed under a </a:t>
            </a:r>
            <a:r>
              <a:rPr lang="en-US" sz="800" b="0" i="0" u="sng" strike="noStrike" cap="none">
                <a:solidFill>
                  <a:srgbClr val="000000"/>
                </a:solidFill>
                <a:latin typeface="Arial"/>
                <a:ea typeface="Arial"/>
                <a:cs typeface="Arial"/>
                <a:sym typeface="Arial"/>
                <a:hlinkClick r:id="rId2"/>
              </a:rPr>
              <a:t>Creative Commons Attribution-ShareAlike 4.0 International License</a:t>
            </a:r>
            <a:r>
              <a:rPr lang="en-US" sz="800" b="0" i="0" u="none" strike="noStrike" cap="none">
                <a:solidFill>
                  <a:srgbClr val="000000"/>
                </a:solidFill>
                <a:latin typeface="Arial"/>
                <a:ea typeface="Arial"/>
                <a:cs typeface="Arial"/>
                <a:sym typeface="Arial"/>
              </a:rPr>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490888" y="107277"/>
            <a:ext cx="8136381" cy="593488"/>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R="0" lvl="1" algn="l" rtl="0">
              <a:spcBef>
                <a:spcPts val="0"/>
              </a:spcBef>
              <a:spcAft>
                <a:spcPts val="0"/>
              </a:spcAft>
              <a:buClr>
                <a:schemeClr val="dk2"/>
              </a:buClr>
              <a:buSzPts val="1400"/>
              <a:buFont typeface="Arial"/>
              <a:buNone/>
              <a:defRPr sz="1800" b="0" i="0" u="none" strike="noStrike" cap="none">
                <a:solidFill>
                  <a:schemeClr val="dk2"/>
                </a:solidFill>
              </a:defRPr>
            </a:lvl2pPr>
            <a:lvl3pPr marR="0" lvl="2" algn="l" rtl="0">
              <a:spcBef>
                <a:spcPts val="0"/>
              </a:spcBef>
              <a:spcAft>
                <a:spcPts val="0"/>
              </a:spcAft>
              <a:buClr>
                <a:schemeClr val="dk2"/>
              </a:buClr>
              <a:buSzPts val="1400"/>
              <a:buFont typeface="Arial"/>
              <a:buNone/>
              <a:defRPr sz="1800" b="0" i="0" u="none" strike="noStrike" cap="none">
                <a:solidFill>
                  <a:schemeClr val="dk2"/>
                </a:solidFill>
              </a:defRPr>
            </a:lvl3pPr>
            <a:lvl4pPr marR="0" lvl="3" algn="l" rtl="0">
              <a:spcBef>
                <a:spcPts val="0"/>
              </a:spcBef>
              <a:spcAft>
                <a:spcPts val="0"/>
              </a:spcAft>
              <a:buClr>
                <a:schemeClr val="dk2"/>
              </a:buClr>
              <a:buSzPts val="1400"/>
              <a:buFont typeface="Arial"/>
              <a:buNone/>
              <a:defRPr sz="1800" b="0" i="0" u="none" strike="noStrike" cap="none">
                <a:solidFill>
                  <a:schemeClr val="dk2"/>
                </a:solidFill>
              </a:defRPr>
            </a:lvl4pPr>
            <a:lvl5pPr marR="0" lvl="4" algn="l" rtl="0">
              <a:spcBef>
                <a:spcPts val="0"/>
              </a:spcBef>
              <a:spcAft>
                <a:spcPts val="0"/>
              </a:spcAft>
              <a:buClr>
                <a:schemeClr val="dk2"/>
              </a:buClr>
              <a:buSzPts val="1400"/>
              <a:buFont typeface="Arial"/>
              <a:buNone/>
              <a:defRPr sz="1800" b="0" i="0" u="none" strike="noStrike" cap="none">
                <a:solidFill>
                  <a:schemeClr val="dk2"/>
                </a:solidFill>
              </a:defRPr>
            </a:lvl5pPr>
            <a:lvl6pPr marR="0" lvl="5" algn="l" rtl="0">
              <a:spcBef>
                <a:spcPts val="0"/>
              </a:spcBef>
              <a:spcAft>
                <a:spcPts val="0"/>
              </a:spcAft>
              <a:buClr>
                <a:schemeClr val="dk2"/>
              </a:buClr>
              <a:buSzPts val="1400"/>
              <a:buFont typeface="Arial"/>
              <a:buNone/>
              <a:defRPr sz="1800" b="0" i="0" u="none" strike="noStrike" cap="none">
                <a:solidFill>
                  <a:schemeClr val="dk2"/>
                </a:solidFill>
              </a:defRPr>
            </a:lvl6pPr>
            <a:lvl7pPr marR="0" lvl="6" algn="l" rtl="0">
              <a:spcBef>
                <a:spcPts val="0"/>
              </a:spcBef>
              <a:spcAft>
                <a:spcPts val="0"/>
              </a:spcAft>
              <a:buClr>
                <a:schemeClr val="dk2"/>
              </a:buClr>
              <a:buSzPts val="1400"/>
              <a:buFont typeface="Arial"/>
              <a:buNone/>
              <a:defRPr sz="1800" b="0" i="0" u="none" strike="noStrike" cap="none">
                <a:solidFill>
                  <a:schemeClr val="dk2"/>
                </a:solidFill>
              </a:defRPr>
            </a:lvl7pPr>
            <a:lvl8pPr marR="0" lvl="7" algn="l" rtl="0">
              <a:spcBef>
                <a:spcPts val="0"/>
              </a:spcBef>
              <a:spcAft>
                <a:spcPts val="0"/>
              </a:spcAft>
              <a:buClr>
                <a:schemeClr val="dk2"/>
              </a:buClr>
              <a:buSzPts val="1400"/>
              <a:buFont typeface="Arial"/>
              <a:buNone/>
              <a:defRPr sz="1800" b="0" i="0" u="none" strike="noStrike" cap="none">
                <a:solidFill>
                  <a:schemeClr val="dk2"/>
                </a:solidFill>
              </a:defRPr>
            </a:lvl8pPr>
            <a:lvl9pPr marR="0" lvl="8" algn="l" rtl="0">
              <a:spcBef>
                <a:spcPts val="0"/>
              </a:spcBef>
              <a:spcAft>
                <a:spcPts val="0"/>
              </a:spcAft>
              <a:buClr>
                <a:schemeClr val="dk2"/>
              </a:buClr>
              <a:buSzPts val="1400"/>
              <a:buFont typeface="Arial"/>
              <a:buNone/>
              <a:defRPr sz="1800" b="0" i="0" u="none" strike="noStrike" cap="none">
                <a:solidFill>
                  <a:schemeClr val="dk2"/>
                </a:solidFill>
              </a:defRPr>
            </a:lvl9pPr>
          </a:lstStyle>
          <a:p>
            <a:endParaRPr/>
          </a:p>
        </p:txBody>
      </p:sp>
      <p:sp>
        <p:nvSpPr>
          <p:cNvPr id="11" name="Google Shape;11;p30"/>
          <p:cNvSpPr txBox="1">
            <a:spLocks noGrp="1"/>
          </p:cNvSpPr>
          <p:nvPr>
            <p:ph type="body" idx="1"/>
          </p:nvPr>
        </p:nvSpPr>
        <p:spPr>
          <a:xfrm>
            <a:off x="490888" y="879185"/>
            <a:ext cx="8136381" cy="4308382"/>
          </a:xfrm>
          <a:prstGeom prst="rect">
            <a:avLst/>
          </a:prstGeom>
          <a:noFill/>
          <a:ln>
            <a:noFill/>
          </a:ln>
        </p:spPr>
        <p:txBody>
          <a:bodyPr spcFirstLastPara="1" wrap="square" lIns="91425" tIns="91425" rIns="91425" bIns="91425" anchor="ctr" anchorCtr="0">
            <a:noAutofit/>
          </a:bodyPr>
          <a:lstStyle>
            <a:lvl1pPr marL="457200" marR="0" lvl="0" indent="-449580" algn="l" rtl="0">
              <a:lnSpc>
                <a:spcPct val="100000"/>
              </a:lnSpc>
              <a:spcBef>
                <a:spcPts val="480"/>
              </a:spcBef>
              <a:spcAft>
                <a:spcPts val="0"/>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914400" marR="0" lvl="1" indent="-431165" algn="l" rtl="0">
              <a:lnSpc>
                <a:spcPct val="100000"/>
              </a:lnSpc>
              <a:spcBef>
                <a:spcPts val="440"/>
              </a:spcBef>
              <a:spcAft>
                <a:spcPts val="0"/>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1371600" marR="0" lvl="2" indent="-412750" algn="l" rtl="0">
              <a:lnSpc>
                <a:spcPct val="100000"/>
              </a:lnSpc>
              <a:spcBef>
                <a:spcPts val="400"/>
              </a:spcBef>
              <a:spcAft>
                <a:spcPts val="0"/>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1828800" marR="0" lvl="3" indent="-394335" algn="l" rtl="0">
              <a:lnSpc>
                <a:spcPct val="100000"/>
              </a:lnSpc>
              <a:spcBef>
                <a:spcPts val="375"/>
              </a:spcBef>
              <a:spcAft>
                <a:spcPts val="0"/>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2286000" marR="0" lvl="4" indent="-375920" algn="l" rtl="0">
              <a:lnSpc>
                <a:spcPct val="100000"/>
              </a:lnSpc>
              <a:spcBef>
                <a:spcPts val="375"/>
              </a:spcBef>
              <a:spcAft>
                <a:spcPts val="0"/>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2743200" marR="0" lvl="5"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3200400" marR="0" lvl="6"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3657600" marR="0" lvl="7" indent="-309181" algn="l" rtl="0">
              <a:lnSpc>
                <a:spcPct val="100000"/>
              </a:lnSpc>
              <a:spcBef>
                <a:spcPts val="375"/>
              </a:spcBef>
              <a:spcAft>
                <a:spcPts val="0"/>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4114800" marR="0" lvl="8" indent="-309181" algn="l" rtl="0">
              <a:lnSpc>
                <a:spcPct val="100000"/>
              </a:lnSpc>
              <a:spcBef>
                <a:spcPts val="3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a:p>
        </p:txBody>
      </p:sp>
      <p:sp>
        <p:nvSpPr>
          <p:cNvPr id="12" name="Google Shape;12;p30"/>
          <p:cNvSpPr txBox="1">
            <a:spLocks noGrp="1"/>
          </p:cNvSpPr>
          <p:nvPr>
            <p:ph type="dt" idx="10"/>
          </p:nvPr>
        </p:nvSpPr>
        <p:spPr>
          <a:xfrm>
            <a:off x="7299491" y="5258597"/>
            <a:ext cx="857250" cy="304271"/>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3" name="Google Shape;13;p30"/>
          <p:cNvSpPr txBox="1">
            <a:spLocks noGrp="1"/>
          </p:cNvSpPr>
          <p:nvPr>
            <p:ph type="ftr" idx="11"/>
          </p:nvPr>
        </p:nvSpPr>
        <p:spPr>
          <a:xfrm>
            <a:off x="490888" y="5258597"/>
            <a:ext cx="6751457" cy="349126"/>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160"/>
              </a:spcBef>
              <a:spcAft>
                <a:spcPts val="0"/>
              </a:spcAft>
              <a:buClr>
                <a:schemeClr val="dk1"/>
              </a:buClr>
              <a:buSzPts val="1400"/>
              <a:buFont typeface="Corbel"/>
              <a:buNone/>
              <a:defRPr sz="800" b="0" i="0" u="none" strike="noStrike" cap="none">
                <a:solidFill>
                  <a:schemeClr val="dk1"/>
                </a:solidFill>
                <a:latin typeface="Corbel"/>
                <a:ea typeface="Corbel"/>
                <a:cs typeface="Corbel"/>
                <a:sym typeface="Corbel"/>
              </a:defRPr>
            </a:lvl1pPr>
            <a:lvl2pPr marR="0" lvl="1"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2pPr>
            <a:lvl3pPr marR="0" lvl="2"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3pPr>
            <a:lvl4pPr marR="0" lvl="3"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4pPr>
            <a:lvl5pPr marR="0" lvl="4" algn="ctr" rtl="0">
              <a:lnSpc>
                <a:spcPct val="100000"/>
              </a:lnSpc>
              <a:spcBef>
                <a:spcPts val="40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5pPr>
            <a:lvl6pPr marR="0" lvl="5"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6pPr>
            <a:lvl7pPr marR="0" lvl="6"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7pPr>
            <a:lvl8pPr marR="0" lvl="7"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8pPr>
            <a:lvl9pPr marR="0" lvl="8" algn="l" rtl="0">
              <a:lnSpc>
                <a:spcPct val="100000"/>
              </a:lnSpc>
              <a:spcBef>
                <a:spcPts val="0"/>
              </a:spcBef>
              <a:spcAft>
                <a:spcPts val="0"/>
              </a:spcAft>
              <a:buClr>
                <a:schemeClr val="dk1"/>
              </a:buClr>
              <a:buSzPts val="1400"/>
              <a:buFont typeface="Tahoma"/>
              <a:buNone/>
              <a:defRPr sz="2000" b="0" i="0" u="none" strike="noStrike" cap="none">
                <a:solidFill>
                  <a:schemeClr val="dk1"/>
                </a:solidFill>
                <a:latin typeface="Tahoma"/>
                <a:ea typeface="Tahoma"/>
                <a:cs typeface="Tahoma"/>
                <a:sym typeface="Tahoma"/>
              </a:defRPr>
            </a:lvl9pPr>
          </a:lstStyle>
          <a:p>
            <a:endParaRPr/>
          </a:p>
        </p:txBody>
      </p:sp>
      <p:sp>
        <p:nvSpPr>
          <p:cNvPr id="14" name="Google Shape;14;p3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1pPr>
            <a:lvl2pPr marL="0" marR="0" lvl="1"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2pPr>
            <a:lvl3pPr marL="0" marR="0" lvl="2"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3pPr>
            <a:lvl4pPr marL="0" marR="0" lvl="3"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4pPr>
            <a:lvl5pPr marL="0" marR="0" lvl="4"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5pPr>
            <a:lvl6pPr marL="0" marR="0" lvl="5"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6pPr>
            <a:lvl7pPr marL="0" marR="0" lvl="6"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7pPr>
            <a:lvl8pPr marL="0" marR="0" lvl="7"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8pPr>
            <a:lvl9pPr marL="0" marR="0" lvl="8" indent="0" algn="r" rtl="0">
              <a:lnSpc>
                <a:spcPct val="100000"/>
              </a:lnSpc>
              <a:spcBef>
                <a:spcPts val="0"/>
              </a:spcBef>
              <a:spcAft>
                <a:spcPts val="0"/>
              </a:spcAft>
              <a:buClr>
                <a:schemeClr val="dk1"/>
              </a:buClr>
              <a:buSzPts val="800"/>
              <a:buFont typeface="Corbel"/>
              <a:buNone/>
              <a:defRPr sz="800" b="0" i="0" u="none" strike="noStrike" cap="none">
                <a:solidFill>
                  <a:schemeClr val="dk1"/>
                </a:solidFill>
                <a:latin typeface="Corbel"/>
                <a:ea typeface="Corbel"/>
                <a:cs typeface="Corbel"/>
                <a:sym typeface="Corbel"/>
              </a:defRPr>
            </a:lvl9pPr>
          </a:lstStyle>
          <a:p>
            <a:pPr marL="0" lvl="0" indent="0" algn="r" rtl="0">
              <a:spcBef>
                <a:spcPts val="0"/>
              </a:spcBef>
              <a:spcAft>
                <a:spcPts val="0"/>
              </a:spcAft>
              <a:buNone/>
            </a:pPr>
            <a:fld id="{00000000-1234-1234-1234-123412341234}" type="slidenum">
              <a:rPr lang="en-US"/>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
          <p:cNvSpPr txBox="1">
            <a:spLocks noGrp="1"/>
          </p:cNvSpPr>
          <p:nvPr>
            <p:ph type="ctrTitle"/>
          </p:nvPr>
        </p:nvSpPr>
        <p:spPr>
          <a:xfrm>
            <a:off x="461433" y="1312334"/>
            <a:ext cx="8165835" cy="201789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800"/>
              <a:buFont typeface="Franklin Gothic"/>
              <a:buNone/>
            </a:pPr>
            <a:r>
              <a:rPr lang="en-US" sz="3800" b="0" i="0" u="none" strike="noStrike" cap="none" dirty="0" err="1">
                <a:solidFill>
                  <a:schemeClr val="dk1"/>
                </a:solidFill>
                <a:latin typeface="Franklin Gothic"/>
                <a:ea typeface="Franklin Gothic"/>
                <a:cs typeface="Franklin Gothic"/>
                <a:sym typeface="Franklin Gothic"/>
              </a:rPr>
              <a:t>Introducción</a:t>
            </a:r>
            <a:r>
              <a:rPr lang="en-US" sz="3800" b="0" i="0" u="none" strike="noStrike" cap="none" dirty="0">
                <a:solidFill>
                  <a:schemeClr val="dk1"/>
                </a:solidFill>
                <a:latin typeface="Franklin Gothic"/>
                <a:ea typeface="Franklin Gothic"/>
                <a:cs typeface="Franklin Gothic"/>
                <a:sym typeface="Franklin Gothic"/>
              </a:rPr>
              <a:t>:</a:t>
            </a:r>
            <a:br>
              <a:rPr lang="en-US" sz="3800" b="0" i="0" u="none" strike="noStrike" cap="none" dirty="0">
                <a:solidFill>
                  <a:schemeClr val="dk1"/>
                </a:solidFill>
                <a:latin typeface="Franklin Gothic"/>
                <a:ea typeface="Franklin Gothic"/>
                <a:cs typeface="Franklin Gothic"/>
                <a:sym typeface="Franklin Gothic"/>
              </a:rPr>
            </a:br>
            <a:r>
              <a:rPr lang="en-US" sz="3800" b="0" i="0" u="none" strike="noStrike" cap="none" dirty="0" err="1">
                <a:solidFill>
                  <a:schemeClr val="dk1"/>
                </a:solidFill>
                <a:latin typeface="Franklin Gothic"/>
                <a:ea typeface="Franklin Gothic"/>
                <a:cs typeface="Franklin Gothic"/>
                <a:sym typeface="Franklin Gothic"/>
              </a:rPr>
              <a:t>Qué</a:t>
            </a:r>
            <a:r>
              <a:rPr lang="en-US" sz="3800" b="0" i="0" u="none" strike="noStrike" cap="none" dirty="0">
                <a:solidFill>
                  <a:schemeClr val="dk1"/>
                </a:solidFill>
                <a:latin typeface="Franklin Gothic"/>
                <a:ea typeface="Franklin Gothic"/>
                <a:cs typeface="Franklin Gothic"/>
                <a:sym typeface="Franklin Gothic"/>
              </a:rPr>
              <a:t> es Data Science?</a:t>
            </a:r>
            <a:endParaRPr dirty="0"/>
          </a:p>
        </p:txBody>
      </p:sp>
      <p:pic>
        <p:nvPicPr>
          <p:cNvPr id="151" name="Google Shape;151;p1"/>
          <p:cNvPicPr preferRelativeResize="0"/>
          <p:nvPr/>
        </p:nvPicPr>
        <p:blipFill rotWithShape="1">
          <a:blip r:embed="rId3">
            <a:alphaModFix/>
          </a:blip>
          <a:srcRect/>
          <a:stretch/>
        </p:blipFill>
        <p:spPr>
          <a:xfrm>
            <a:off x="3505623" y="3140356"/>
            <a:ext cx="2077453" cy="5702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0"/>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dirty="0" err="1"/>
              <a:t>Consideraciones</a:t>
            </a:r>
            <a:r>
              <a:rPr lang="en-US" dirty="0"/>
              <a:t> </a:t>
            </a:r>
            <a:r>
              <a:rPr lang="en-US" dirty="0" err="1"/>
              <a:t>sobre</a:t>
            </a:r>
            <a:r>
              <a:rPr lang="en-US" dirty="0"/>
              <a:t> Big Data:</a:t>
            </a:r>
            <a:br>
              <a:rPr lang="en-US" dirty="0"/>
            </a:br>
            <a:r>
              <a:rPr lang="en-US" dirty="0" err="1"/>
              <a:t>Estructura</a:t>
            </a:r>
            <a:r>
              <a:rPr lang="en-US" dirty="0"/>
              <a:t>, </a:t>
            </a:r>
            <a:r>
              <a:rPr lang="en-US" dirty="0" err="1"/>
              <a:t>Limpieza</a:t>
            </a:r>
            <a:r>
              <a:rPr lang="en-US" dirty="0"/>
              <a:t>, y Enlace</a:t>
            </a:r>
            <a:endParaRPr dirty="0"/>
          </a:p>
        </p:txBody>
      </p:sp>
      <p:sp>
        <p:nvSpPr>
          <p:cNvPr id="227" name="Google Shape;227;p10"/>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228" name="Google Shape;228;p10"/>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10</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1"/>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s-ES" dirty="0"/>
              <a:t>Mundos Abiertos y Cerrados, </a:t>
            </a:r>
            <a:br>
              <a:rPr lang="es-ES" dirty="0"/>
            </a:br>
            <a:r>
              <a:rPr lang="es-ES" dirty="0"/>
              <a:t>Observaciones vs el Universo</a:t>
            </a:r>
            <a:endParaRPr dirty="0"/>
          </a:p>
        </p:txBody>
      </p:sp>
      <p:sp>
        <p:nvSpPr>
          <p:cNvPr id="235" name="Google Shape;235;p11"/>
          <p:cNvSpPr txBox="1">
            <a:spLocks noGrp="1"/>
          </p:cNvSpPr>
          <p:nvPr>
            <p:ph type="body" idx="1"/>
          </p:nvPr>
        </p:nvSpPr>
        <p:spPr>
          <a:xfrm>
            <a:off x="462013" y="1457742"/>
            <a:ext cx="844631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s-ES" sz="2000" dirty="0"/>
              <a:t>Las bases de datos a menudo son un mundo cerrado: lo sabemos todo </a:t>
            </a:r>
            <a:r>
              <a:rPr lang="en-US" sz="2000" i="1" dirty="0"/>
              <a:t>…</a:t>
            </a:r>
            <a:endParaRPr sz="2000" dirty="0"/>
          </a:p>
          <a:p>
            <a:pPr marL="417513" lvl="1" indent="0" algn="ctr" rtl="0">
              <a:lnSpc>
                <a:spcPct val="100000"/>
              </a:lnSpc>
              <a:spcBef>
                <a:spcPts val="675"/>
              </a:spcBef>
              <a:spcAft>
                <a:spcPts val="0"/>
              </a:spcAft>
              <a:buSzPts val="2175"/>
              <a:buNone/>
            </a:pPr>
            <a:r>
              <a:rPr lang="es-ES" sz="1800" dirty="0">
                <a:solidFill>
                  <a:srgbClr val="1263C3"/>
                </a:solidFill>
              </a:rPr>
              <a:t>Los empleados de la empresa, sus salarios exactos, cada producto</a:t>
            </a:r>
            <a:r>
              <a:rPr lang="en-US" sz="1800" dirty="0">
                <a:solidFill>
                  <a:srgbClr val="1263C3"/>
                </a:solidFill>
              </a:rPr>
              <a:t>, …</a:t>
            </a:r>
            <a:endParaRPr sz="1800" dirty="0"/>
          </a:p>
          <a:p>
            <a:pPr marL="161925" lvl="0" indent="0" algn="l" rtl="0">
              <a:lnSpc>
                <a:spcPct val="100000"/>
              </a:lnSpc>
              <a:spcBef>
                <a:spcPts val="725"/>
              </a:spcBef>
              <a:spcAft>
                <a:spcPts val="0"/>
              </a:spcAft>
              <a:buSzPts val="2538"/>
              <a:buNone/>
            </a:pPr>
            <a:r>
              <a:rPr lang="en-US" sz="2000" dirty="0"/>
              <a:t>Data science </a:t>
            </a:r>
            <a:r>
              <a:rPr lang="es-ES" sz="2000" dirty="0"/>
              <a:t>está en un mundo abierto: no podemos ver a toda la población.</a:t>
            </a:r>
            <a:endParaRPr sz="2000" dirty="0"/>
          </a:p>
          <a:p>
            <a:pPr marL="464326" lvl="1" indent="-138112" algn="l" rtl="0">
              <a:lnSpc>
                <a:spcPct val="100000"/>
              </a:lnSpc>
              <a:spcBef>
                <a:spcPts val="675"/>
              </a:spcBef>
              <a:spcAft>
                <a:spcPts val="0"/>
              </a:spcAft>
              <a:buSzPts val="2175"/>
              <a:buChar char="•"/>
            </a:pPr>
            <a:r>
              <a:rPr lang="es-ES" sz="1800" dirty="0"/>
              <a:t>Se nos dan </a:t>
            </a:r>
            <a:r>
              <a:rPr lang="es-ES" sz="1800" b="1" dirty="0"/>
              <a:t>muestras</a:t>
            </a:r>
            <a:r>
              <a:rPr lang="es-ES" sz="1800" dirty="0"/>
              <a:t> u </a:t>
            </a:r>
            <a:r>
              <a:rPr lang="es-ES" sz="1800" b="1" dirty="0"/>
              <a:t>observaciones</a:t>
            </a:r>
            <a:r>
              <a:rPr lang="es-ES" sz="1800" dirty="0"/>
              <a:t> incompletas.</a:t>
            </a:r>
            <a:endParaRPr sz="1800" dirty="0"/>
          </a:p>
          <a:p>
            <a:pPr marL="464326" lvl="1" indent="-138112" algn="l" rtl="0">
              <a:lnSpc>
                <a:spcPct val="100000"/>
              </a:lnSpc>
              <a:spcBef>
                <a:spcPts val="675"/>
              </a:spcBef>
              <a:spcAft>
                <a:spcPts val="0"/>
              </a:spcAft>
              <a:buSzPts val="2175"/>
              <a:buChar char="•"/>
            </a:pPr>
            <a:r>
              <a:rPr lang="es-ES" sz="1800" dirty="0"/>
              <a:t>Queremos </a:t>
            </a:r>
            <a:r>
              <a:rPr lang="es-ES" sz="1800" b="1" dirty="0"/>
              <a:t>predecir</a:t>
            </a:r>
            <a:r>
              <a:rPr lang="es-ES" sz="1800" dirty="0"/>
              <a:t> el futuro o caracterizar a toda la </a:t>
            </a:r>
            <a:r>
              <a:rPr lang="es-ES" sz="1800" b="1" dirty="0"/>
              <a:t>población</a:t>
            </a:r>
            <a:endParaRPr sz="1800" b="1" dirty="0"/>
          </a:p>
          <a:p>
            <a:pPr marL="161925" lvl="0" indent="0" algn="l" rtl="0">
              <a:lnSpc>
                <a:spcPct val="100000"/>
              </a:lnSpc>
              <a:spcBef>
                <a:spcPts val="725"/>
              </a:spcBef>
              <a:spcAft>
                <a:spcPts val="0"/>
              </a:spcAft>
              <a:buSzPts val="2538"/>
              <a:buNone/>
            </a:pPr>
            <a:r>
              <a:rPr lang="es-ES" sz="2000" i="1" dirty="0"/>
              <a:t>La forma en que tomamos muestras afecta a nuestro modelo</a:t>
            </a:r>
            <a:r>
              <a:rPr lang="en-US" sz="2000" dirty="0"/>
              <a:t>!</a:t>
            </a:r>
            <a:endParaRPr sz="2000" dirty="0"/>
          </a:p>
          <a:p>
            <a:pPr marL="417513" lvl="1" indent="0" algn="l" rtl="0">
              <a:lnSpc>
                <a:spcPct val="100000"/>
              </a:lnSpc>
              <a:spcBef>
                <a:spcPts val="675"/>
              </a:spcBef>
              <a:spcAft>
                <a:spcPts val="0"/>
              </a:spcAft>
              <a:buSzPts val="2175"/>
              <a:buNone/>
            </a:pPr>
            <a:r>
              <a:rPr lang="es-ES" sz="1800" dirty="0"/>
              <a:t>Hay muchas trampas que pueden conducir a modelos sesgados, un tema que los investigadores están tratando de abordar</a:t>
            </a:r>
            <a:r>
              <a:rPr lang="en-US" sz="1800" dirty="0"/>
              <a:t>!</a:t>
            </a:r>
            <a:endParaRPr sz="1800" dirty="0"/>
          </a:p>
          <a:p>
            <a:pPr marL="417513" lvl="1" indent="0" algn="ctr" rtl="0">
              <a:lnSpc>
                <a:spcPct val="100000"/>
              </a:lnSpc>
              <a:spcBef>
                <a:spcPts val="675"/>
              </a:spcBef>
              <a:spcAft>
                <a:spcPts val="0"/>
              </a:spcAft>
              <a:buSzPts val="2175"/>
              <a:buNone/>
            </a:pPr>
            <a:r>
              <a:rPr lang="es-ES" sz="1800" i="1" dirty="0">
                <a:solidFill>
                  <a:srgbClr val="1263C3"/>
                </a:solidFill>
              </a:rPr>
              <a:t>Como dice la SEC: "El rendimiento pasado no es indicativo de resultados futuros"</a:t>
            </a:r>
            <a:endParaRPr sz="1800" dirty="0"/>
          </a:p>
        </p:txBody>
      </p:sp>
      <p:sp>
        <p:nvSpPr>
          <p:cNvPr id="236" name="Google Shape;236;p11"/>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a:solidFill>
                  <a:schemeClr val="dk1"/>
                </a:solidFill>
                <a:latin typeface="Corbel"/>
                <a:ea typeface="Corbel"/>
                <a:cs typeface="Corbel"/>
                <a:sym typeface="Corbel"/>
              </a:rPr>
              <a:t>11</a:t>
            </a:fld>
            <a:endParaRPr sz="800" b="0" i="0">
              <a:solidFill>
                <a:schemeClr val="dk1"/>
              </a:solidFill>
              <a:latin typeface="Corbel"/>
              <a:ea typeface="Corbel"/>
              <a:cs typeface="Corbel"/>
              <a:sym typeface="Corbe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2"/>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Datos</a:t>
            </a:r>
            <a:r>
              <a:rPr lang="en-US" dirty="0"/>
              <a:t> </a:t>
            </a:r>
            <a:r>
              <a:rPr lang="en-US" dirty="0" err="1"/>
              <a:t>Duros</a:t>
            </a:r>
            <a:r>
              <a:rPr lang="en-US" dirty="0"/>
              <a:t> vs </a:t>
            </a:r>
            <a:r>
              <a:rPr lang="en-US" i="1" dirty="0" err="1"/>
              <a:t>Datos</a:t>
            </a:r>
            <a:r>
              <a:rPr lang="en-US" i="1" dirty="0"/>
              <a:t> </a:t>
            </a:r>
            <a:r>
              <a:rPr lang="en-US" i="1" dirty="0" err="1"/>
              <a:t>Estructurados</a:t>
            </a:r>
            <a:endParaRPr dirty="0"/>
          </a:p>
        </p:txBody>
      </p:sp>
      <p:sp>
        <p:nvSpPr>
          <p:cNvPr id="243" name="Google Shape;243;p1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12</a:t>
            </a:fld>
            <a:endParaRPr sz="800">
              <a:latin typeface="Corbel"/>
              <a:ea typeface="Corbel"/>
              <a:cs typeface="Corbel"/>
              <a:sym typeface="Corbel"/>
            </a:endParaRPr>
          </a:p>
        </p:txBody>
      </p:sp>
      <p:pic>
        <p:nvPicPr>
          <p:cNvPr id="244" name="Google Shape;244;p12"/>
          <p:cNvPicPr preferRelativeResize="0"/>
          <p:nvPr/>
        </p:nvPicPr>
        <p:blipFill rotWithShape="1">
          <a:blip r:embed="rId3">
            <a:alphaModFix/>
          </a:blip>
          <a:srcRect/>
          <a:stretch/>
        </p:blipFill>
        <p:spPr>
          <a:xfrm>
            <a:off x="2011363" y="1001713"/>
            <a:ext cx="1604962" cy="1203325"/>
          </a:xfrm>
          <a:prstGeom prst="rect">
            <a:avLst/>
          </a:prstGeom>
          <a:noFill/>
          <a:ln>
            <a:noFill/>
          </a:ln>
        </p:spPr>
      </p:pic>
      <p:pic>
        <p:nvPicPr>
          <p:cNvPr id="245" name="Google Shape;245;p12"/>
          <p:cNvPicPr preferRelativeResize="0"/>
          <p:nvPr/>
        </p:nvPicPr>
        <p:blipFill rotWithShape="1">
          <a:blip r:embed="rId4">
            <a:alphaModFix/>
          </a:blip>
          <a:srcRect/>
          <a:stretch/>
        </p:blipFill>
        <p:spPr>
          <a:xfrm>
            <a:off x="5076825" y="1603375"/>
            <a:ext cx="4067175" cy="1355725"/>
          </a:xfrm>
          <a:prstGeom prst="rect">
            <a:avLst/>
          </a:prstGeom>
          <a:noFill/>
          <a:ln>
            <a:noFill/>
          </a:ln>
        </p:spPr>
      </p:pic>
      <p:pic>
        <p:nvPicPr>
          <p:cNvPr id="246" name="Google Shape;246;p12"/>
          <p:cNvPicPr preferRelativeResize="0"/>
          <p:nvPr/>
        </p:nvPicPr>
        <p:blipFill rotWithShape="1">
          <a:blip r:embed="rId5">
            <a:alphaModFix/>
          </a:blip>
          <a:srcRect/>
          <a:stretch/>
        </p:blipFill>
        <p:spPr>
          <a:xfrm>
            <a:off x="5211763" y="3025775"/>
            <a:ext cx="3859212" cy="1804988"/>
          </a:xfrm>
          <a:prstGeom prst="rect">
            <a:avLst/>
          </a:prstGeom>
          <a:noFill/>
          <a:ln>
            <a:noFill/>
          </a:ln>
        </p:spPr>
      </p:pic>
      <p:sp>
        <p:nvSpPr>
          <p:cNvPr id="247" name="Google Shape;247;p12"/>
          <p:cNvSpPr/>
          <p:nvPr/>
        </p:nvSpPr>
        <p:spPr>
          <a:xfrm>
            <a:off x="3762375" y="2835275"/>
            <a:ext cx="1108075" cy="469900"/>
          </a:xfrm>
          <a:prstGeom prst="right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hlink"/>
              </a:buClr>
              <a:buSzPts val="770"/>
              <a:buFont typeface="Noto Sans Symbols"/>
              <a:buNone/>
            </a:pPr>
            <a:endParaRPr sz="1400" b="0" i="0" u="none" strike="noStrike" cap="none">
              <a:solidFill>
                <a:schemeClr val="lt1"/>
              </a:solidFill>
              <a:latin typeface="Arial"/>
              <a:ea typeface="Arial"/>
              <a:cs typeface="Arial"/>
              <a:sym typeface="Arial"/>
            </a:endParaRPr>
          </a:p>
        </p:txBody>
      </p:sp>
      <p:pic>
        <p:nvPicPr>
          <p:cNvPr id="248" name="Google Shape;248;p12"/>
          <p:cNvPicPr preferRelativeResize="0"/>
          <p:nvPr/>
        </p:nvPicPr>
        <p:blipFill rotWithShape="1">
          <a:blip r:embed="rId6">
            <a:alphaModFix/>
          </a:blip>
          <a:srcRect/>
          <a:stretch/>
        </p:blipFill>
        <p:spPr>
          <a:xfrm>
            <a:off x="5161661" y="3837646"/>
            <a:ext cx="2495550" cy="1604962"/>
          </a:xfrm>
          <a:prstGeom prst="rect">
            <a:avLst/>
          </a:prstGeom>
          <a:noFill/>
          <a:ln>
            <a:noFill/>
          </a:ln>
        </p:spPr>
      </p:pic>
      <p:sp>
        <p:nvSpPr>
          <p:cNvPr id="249" name="Google Shape;249;p12"/>
          <p:cNvSpPr txBox="1"/>
          <p:nvPr/>
        </p:nvSpPr>
        <p:spPr>
          <a:xfrm>
            <a:off x="808037" y="914536"/>
            <a:ext cx="120332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err="1">
                <a:solidFill>
                  <a:schemeClr val="dk1"/>
                </a:solidFill>
                <a:latin typeface="Tahoma"/>
                <a:ea typeface="Tahoma"/>
                <a:cs typeface="Tahoma"/>
                <a:sym typeface="Tahoma"/>
              </a:rPr>
              <a:t>Imgenes</a:t>
            </a:r>
            <a:endParaRPr dirty="0"/>
          </a:p>
        </p:txBody>
      </p:sp>
      <p:sp>
        <p:nvSpPr>
          <p:cNvPr id="250" name="Google Shape;250;p12"/>
          <p:cNvSpPr txBox="1"/>
          <p:nvPr/>
        </p:nvSpPr>
        <p:spPr>
          <a:xfrm>
            <a:off x="890588" y="2078038"/>
            <a:ext cx="812800"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a:solidFill>
                  <a:schemeClr val="dk1"/>
                </a:solidFill>
                <a:latin typeface="Tahoma"/>
                <a:ea typeface="Tahoma"/>
                <a:cs typeface="Tahoma"/>
                <a:sym typeface="Tahoma"/>
              </a:rPr>
              <a:t>Genes</a:t>
            </a:r>
            <a:endParaRPr dirty="0"/>
          </a:p>
        </p:txBody>
      </p:sp>
      <p:sp>
        <p:nvSpPr>
          <p:cNvPr id="251" name="Google Shape;251;p12"/>
          <p:cNvSpPr txBox="1"/>
          <p:nvPr/>
        </p:nvSpPr>
        <p:spPr>
          <a:xfrm>
            <a:off x="895046" y="3622413"/>
            <a:ext cx="85120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err="1">
                <a:solidFill>
                  <a:schemeClr val="dk1"/>
                </a:solidFill>
                <a:latin typeface="Tahoma"/>
                <a:ea typeface="Tahoma"/>
                <a:cs typeface="Tahoma"/>
                <a:sym typeface="Tahoma"/>
              </a:rPr>
              <a:t>Texto</a:t>
            </a:r>
            <a:endParaRPr dirty="0"/>
          </a:p>
        </p:txBody>
      </p:sp>
      <p:sp>
        <p:nvSpPr>
          <p:cNvPr id="252" name="Google Shape;252;p12"/>
          <p:cNvSpPr txBox="1"/>
          <p:nvPr/>
        </p:nvSpPr>
        <p:spPr>
          <a:xfrm>
            <a:off x="3337090" y="1506538"/>
            <a:ext cx="1739736" cy="12515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err="1">
                <a:solidFill>
                  <a:schemeClr val="dk1"/>
                </a:solidFill>
                <a:latin typeface="Tahoma"/>
                <a:ea typeface="Tahoma"/>
                <a:cs typeface="Tahoma"/>
                <a:sym typeface="Tahoma"/>
              </a:rPr>
              <a:t>Datos</a:t>
            </a:r>
            <a:r>
              <a:rPr lang="en-US" sz="1800" b="0" i="1" u="none" strike="noStrike" cap="none" dirty="0">
                <a:solidFill>
                  <a:schemeClr val="dk1"/>
                </a:solidFill>
                <a:latin typeface="Tahoma"/>
                <a:ea typeface="Tahoma"/>
                <a:cs typeface="Tahoma"/>
                <a:sym typeface="Tahoma"/>
              </a:rPr>
              <a:t> +</a:t>
            </a:r>
            <a:endParaRPr dirty="0"/>
          </a:p>
          <a:p>
            <a:pPr marL="0" marR="0" lvl="0" indent="0" algn="ctr" rtl="0">
              <a:lnSpc>
                <a:spcPct val="100000"/>
              </a:lnSpc>
              <a:spcBef>
                <a:spcPts val="360"/>
              </a:spcBef>
              <a:spcAft>
                <a:spcPts val="0"/>
              </a:spcAft>
              <a:buClr>
                <a:schemeClr val="hlink"/>
              </a:buClr>
              <a:buSzPts val="990"/>
              <a:buFont typeface="Noto Sans Symbols"/>
              <a:buNone/>
            </a:pPr>
            <a:r>
              <a:rPr lang="es-CL" sz="1800" b="0" i="1" u="none" strike="noStrike" cap="none" dirty="0">
                <a:solidFill>
                  <a:schemeClr val="dk1"/>
                </a:solidFill>
                <a:latin typeface="Tahoma"/>
                <a:ea typeface="Tahoma"/>
                <a:cs typeface="Tahoma"/>
                <a:sym typeface="Tahoma"/>
              </a:rPr>
              <a:t>Extracción de características</a:t>
            </a:r>
            <a:r>
              <a:rPr lang="en-US" sz="1800" b="0" i="1" u="none" strike="noStrike" cap="none" dirty="0">
                <a:solidFill>
                  <a:schemeClr val="dk1"/>
                </a:solidFill>
                <a:latin typeface="Tahoma"/>
                <a:ea typeface="Tahoma"/>
                <a:cs typeface="Tahoma"/>
                <a:sym typeface="Tahoma"/>
              </a:rPr>
              <a:t>, </a:t>
            </a:r>
            <a:br>
              <a:rPr lang="en-US" sz="1800" b="0" i="1" u="none" strike="noStrike" cap="none" dirty="0">
                <a:solidFill>
                  <a:schemeClr val="dk1"/>
                </a:solidFill>
                <a:latin typeface="Tahoma"/>
                <a:ea typeface="Tahoma"/>
                <a:cs typeface="Tahoma"/>
                <a:sym typeface="Tahoma"/>
              </a:rPr>
            </a:br>
            <a:r>
              <a:rPr lang="en-US" sz="1800" b="0" i="1" u="none" strike="noStrike" cap="none" dirty="0">
                <a:solidFill>
                  <a:schemeClr val="dk1"/>
                </a:solidFill>
                <a:latin typeface="Tahoma"/>
                <a:ea typeface="Tahoma"/>
                <a:cs typeface="Tahoma"/>
                <a:sym typeface="Tahoma"/>
              </a:rPr>
              <a:t>wrangling</a:t>
            </a:r>
            <a:endParaRPr dirty="0"/>
          </a:p>
        </p:txBody>
      </p:sp>
      <p:pic>
        <p:nvPicPr>
          <p:cNvPr id="253" name="Google Shape;253;p12" descr="PANTONE : in our DNA"/>
          <p:cNvPicPr preferRelativeResize="0"/>
          <p:nvPr/>
        </p:nvPicPr>
        <p:blipFill rotWithShape="1">
          <a:blip r:embed="rId7">
            <a:alphaModFix/>
          </a:blip>
          <a:srcRect l="38773" t="11303" r="39331" b="42537"/>
          <a:stretch/>
        </p:blipFill>
        <p:spPr>
          <a:xfrm rot="5400000">
            <a:off x="2128455" y="2087259"/>
            <a:ext cx="723484" cy="2041119"/>
          </a:xfrm>
          <a:prstGeom prst="rect">
            <a:avLst/>
          </a:prstGeom>
          <a:noFill/>
          <a:ln>
            <a:noFill/>
          </a:ln>
        </p:spPr>
      </p:pic>
      <p:sp>
        <p:nvSpPr>
          <p:cNvPr id="254" name="Google Shape;254;p12"/>
          <p:cNvSpPr txBox="1"/>
          <p:nvPr/>
        </p:nvSpPr>
        <p:spPr>
          <a:xfrm>
            <a:off x="1199846" y="4112358"/>
            <a:ext cx="28985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dirty="0">
                <a:solidFill>
                  <a:srgbClr val="000000"/>
                </a:solidFill>
                <a:latin typeface="Arial"/>
                <a:ea typeface="Arial"/>
                <a:cs typeface="Arial"/>
                <a:sym typeface="Arial"/>
              </a:rPr>
              <a:t>No seas como el gato que quiso un pez</a:t>
            </a:r>
          </a:p>
          <a:p>
            <a:pPr marL="0" marR="0" lvl="0" indent="0" algn="l" rtl="0">
              <a:lnSpc>
                <a:spcPct val="100000"/>
              </a:lnSpc>
              <a:spcBef>
                <a:spcPts val="0"/>
              </a:spcBef>
              <a:spcAft>
                <a:spcPts val="0"/>
              </a:spcAft>
              <a:buClr>
                <a:srgbClr val="000000"/>
              </a:buClr>
              <a:buSzPts val="1200"/>
              <a:buFont typeface="Arial"/>
              <a:buNone/>
            </a:pPr>
            <a:r>
              <a:rPr lang="es-ES" sz="1200" b="0" i="0" u="none" strike="noStrike" cap="none" dirty="0">
                <a:solidFill>
                  <a:srgbClr val="000000"/>
                </a:solidFill>
                <a:latin typeface="Arial"/>
                <a:ea typeface="Arial"/>
                <a:cs typeface="Arial"/>
                <a:sym typeface="Arial"/>
              </a:rPr>
              <a:t>pero tenía miedo de mojarse las patas</a:t>
            </a:r>
            <a:r>
              <a:rPr lang="en-US" sz="1200" b="0" i="0" u="none" strike="noStrike" cap="none" dirty="0">
                <a:solidFill>
                  <a:srgbClr val="000000"/>
                </a:solidFill>
                <a:latin typeface="Arial"/>
                <a:ea typeface="Arial"/>
                <a:cs typeface="Arial"/>
                <a:sym typeface="Arial"/>
              </a:rPr>
              <a:t>.</a:t>
            </a:r>
            <a:endParaRPr dirty="0"/>
          </a:p>
          <a:p>
            <a:pPr marL="0" marR="0" lvl="0" indent="0" algn="l" rtl="0">
              <a:lnSpc>
                <a:spcPct val="100000"/>
              </a:lnSpc>
              <a:spcBef>
                <a:spcPts val="0"/>
              </a:spcBef>
              <a:spcAft>
                <a:spcPts val="0"/>
              </a:spcAft>
              <a:buClr>
                <a:srgbClr val="C00000"/>
              </a:buClr>
              <a:buSzPts val="1100"/>
              <a:buFont typeface="Arial"/>
              <a:buNone/>
            </a:pPr>
            <a:r>
              <a:rPr lang="en-US" sz="1100" b="0" i="1" u="none" strike="noStrike" cap="none" dirty="0">
                <a:solidFill>
                  <a:srgbClr val="C00000"/>
                </a:solidFill>
                <a:latin typeface="Arial"/>
                <a:ea typeface="Arial"/>
                <a:cs typeface="Arial"/>
                <a:sym typeface="Arial"/>
              </a:rPr>
              <a:t>William Shakespeare</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2"/>
          <p:cNvSpPr txBox="1">
            <a:spLocks noGrp="1"/>
          </p:cNvSpPr>
          <p:nvPr>
            <p:ph type="title"/>
          </p:nvPr>
        </p:nvSpPr>
        <p:spPr>
          <a:xfrm>
            <a:off x="1113234" y="131341"/>
            <a:ext cx="7514035" cy="593488"/>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Datos</a:t>
            </a:r>
            <a:r>
              <a:rPr lang="en-US" dirty="0"/>
              <a:t> </a:t>
            </a:r>
            <a:r>
              <a:rPr lang="en-US" dirty="0" err="1"/>
              <a:t>Duros</a:t>
            </a:r>
            <a:r>
              <a:rPr lang="en-US" dirty="0"/>
              <a:t> vs </a:t>
            </a:r>
            <a:r>
              <a:rPr lang="en-US" i="1" dirty="0" err="1"/>
              <a:t>Datos</a:t>
            </a:r>
            <a:r>
              <a:rPr lang="en-US" i="1" dirty="0"/>
              <a:t> </a:t>
            </a:r>
            <a:r>
              <a:rPr lang="en-US" i="1" dirty="0" err="1"/>
              <a:t>Estructurados</a:t>
            </a:r>
            <a:endParaRPr dirty="0"/>
          </a:p>
        </p:txBody>
      </p:sp>
      <p:sp>
        <p:nvSpPr>
          <p:cNvPr id="243" name="Google Shape;243;p12"/>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13</a:t>
            </a:fld>
            <a:endParaRPr sz="800">
              <a:latin typeface="Corbel"/>
              <a:ea typeface="Corbel"/>
              <a:cs typeface="Corbel"/>
              <a:sym typeface="Corbel"/>
            </a:endParaRPr>
          </a:p>
        </p:txBody>
      </p:sp>
      <p:pic>
        <p:nvPicPr>
          <p:cNvPr id="244" name="Google Shape;244;p12"/>
          <p:cNvPicPr preferRelativeResize="0"/>
          <p:nvPr/>
        </p:nvPicPr>
        <p:blipFill rotWithShape="1">
          <a:blip r:embed="rId3">
            <a:alphaModFix/>
          </a:blip>
          <a:srcRect/>
          <a:stretch/>
        </p:blipFill>
        <p:spPr>
          <a:xfrm>
            <a:off x="2011363" y="1001713"/>
            <a:ext cx="1604962" cy="1203325"/>
          </a:xfrm>
          <a:prstGeom prst="rect">
            <a:avLst/>
          </a:prstGeom>
          <a:noFill/>
          <a:ln>
            <a:noFill/>
          </a:ln>
        </p:spPr>
      </p:pic>
      <p:pic>
        <p:nvPicPr>
          <p:cNvPr id="245" name="Google Shape;245;p12"/>
          <p:cNvPicPr preferRelativeResize="0"/>
          <p:nvPr/>
        </p:nvPicPr>
        <p:blipFill rotWithShape="1">
          <a:blip r:embed="rId4">
            <a:alphaModFix/>
          </a:blip>
          <a:srcRect/>
          <a:stretch/>
        </p:blipFill>
        <p:spPr>
          <a:xfrm>
            <a:off x="5076825" y="1603375"/>
            <a:ext cx="4067175" cy="1355725"/>
          </a:xfrm>
          <a:prstGeom prst="rect">
            <a:avLst/>
          </a:prstGeom>
          <a:noFill/>
          <a:ln>
            <a:noFill/>
          </a:ln>
        </p:spPr>
      </p:pic>
      <p:pic>
        <p:nvPicPr>
          <p:cNvPr id="246" name="Google Shape;246;p12"/>
          <p:cNvPicPr preferRelativeResize="0"/>
          <p:nvPr/>
        </p:nvPicPr>
        <p:blipFill rotWithShape="1">
          <a:blip r:embed="rId5">
            <a:alphaModFix/>
          </a:blip>
          <a:srcRect/>
          <a:stretch/>
        </p:blipFill>
        <p:spPr>
          <a:xfrm>
            <a:off x="5211763" y="3025775"/>
            <a:ext cx="3859212" cy="1804988"/>
          </a:xfrm>
          <a:prstGeom prst="rect">
            <a:avLst/>
          </a:prstGeom>
          <a:noFill/>
          <a:ln>
            <a:noFill/>
          </a:ln>
        </p:spPr>
      </p:pic>
      <p:sp>
        <p:nvSpPr>
          <p:cNvPr id="247" name="Google Shape;247;p12"/>
          <p:cNvSpPr/>
          <p:nvPr/>
        </p:nvSpPr>
        <p:spPr>
          <a:xfrm>
            <a:off x="3762375" y="2835275"/>
            <a:ext cx="1108075" cy="469900"/>
          </a:xfrm>
          <a:prstGeom prst="right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hlink"/>
              </a:buClr>
              <a:buSzPts val="770"/>
              <a:buFont typeface="Noto Sans Symbols"/>
              <a:buNone/>
            </a:pPr>
            <a:endParaRPr sz="1400" b="0" i="0" u="none" strike="noStrike" cap="none">
              <a:solidFill>
                <a:schemeClr val="lt1"/>
              </a:solidFill>
              <a:latin typeface="Arial"/>
              <a:ea typeface="Arial"/>
              <a:cs typeface="Arial"/>
              <a:sym typeface="Arial"/>
            </a:endParaRPr>
          </a:p>
        </p:txBody>
      </p:sp>
      <p:pic>
        <p:nvPicPr>
          <p:cNvPr id="248" name="Google Shape;248;p12"/>
          <p:cNvPicPr preferRelativeResize="0"/>
          <p:nvPr/>
        </p:nvPicPr>
        <p:blipFill rotWithShape="1">
          <a:blip r:embed="rId6">
            <a:alphaModFix/>
          </a:blip>
          <a:srcRect/>
          <a:stretch/>
        </p:blipFill>
        <p:spPr>
          <a:xfrm>
            <a:off x="5161661" y="3837646"/>
            <a:ext cx="2495550" cy="1604962"/>
          </a:xfrm>
          <a:prstGeom prst="rect">
            <a:avLst/>
          </a:prstGeom>
          <a:noFill/>
          <a:ln>
            <a:noFill/>
          </a:ln>
        </p:spPr>
      </p:pic>
      <p:sp>
        <p:nvSpPr>
          <p:cNvPr id="249" name="Google Shape;249;p12"/>
          <p:cNvSpPr txBox="1"/>
          <p:nvPr/>
        </p:nvSpPr>
        <p:spPr>
          <a:xfrm>
            <a:off x="808037" y="914536"/>
            <a:ext cx="1203326"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err="1">
                <a:solidFill>
                  <a:schemeClr val="dk1"/>
                </a:solidFill>
                <a:latin typeface="Tahoma"/>
                <a:ea typeface="Tahoma"/>
                <a:cs typeface="Tahoma"/>
                <a:sym typeface="Tahoma"/>
              </a:rPr>
              <a:t>Imgenes</a:t>
            </a:r>
            <a:endParaRPr dirty="0"/>
          </a:p>
        </p:txBody>
      </p:sp>
      <p:sp>
        <p:nvSpPr>
          <p:cNvPr id="250" name="Google Shape;250;p12"/>
          <p:cNvSpPr txBox="1"/>
          <p:nvPr/>
        </p:nvSpPr>
        <p:spPr>
          <a:xfrm>
            <a:off x="890588" y="2078038"/>
            <a:ext cx="812800" cy="3683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a:solidFill>
                  <a:schemeClr val="dk1"/>
                </a:solidFill>
                <a:latin typeface="Tahoma"/>
                <a:ea typeface="Tahoma"/>
                <a:cs typeface="Tahoma"/>
                <a:sym typeface="Tahoma"/>
              </a:rPr>
              <a:t>Genes</a:t>
            </a:r>
            <a:endParaRPr dirty="0"/>
          </a:p>
        </p:txBody>
      </p:sp>
      <p:sp>
        <p:nvSpPr>
          <p:cNvPr id="251" name="Google Shape;251;p12"/>
          <p:cNvSpPr txBox="1"/>
          <p:nvPr/>
        </p:nvSpPr>
        <p:spPr>
          <a:xfrm>
            <a:off x="895046" y="3622413"/>
            <a:ext cx="85120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err="1">
                <a:solidFill>
                  <a:schemeClr val="dk1"/>
                </a:solidFill>
                <a:latin typeface="Tahoma"/>
                <a:ea typeface="Tahoma"/>
                <a:cs typeface="Tahoma"/>
                <a:sym typeface="Tahoma"/>
              </a:rPr>
              <a:t>Texto</a:t>
            </a:r>
            <a:endParaRPr dirty="0"/>
          </a:p>
        </p:txBody>
      </p:sp>
      <p:sp>
        <p:nvSpPr>
          <p:cNvPr id="252" name="Google Shape;252;p12"/>
          <p:cNvSpPr txBox="1"/>
          <p:nvPr/>
        </p:nvSpPr>
        <p:spPr>
          <a:xfrm>
            <a:off x="3337090" y="1506538"/>
            <a:ext cx="1739736" cy="125158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990"/>
              <a:buFont typeface="Noto Sans Symbols"/>
              <a:buNone/>
            </a:pPr>
            <a:r>
              <a:rPr lang="en-US" sz="1800" b="0" i="1" u="none" strike="noStrike" cap="none" dirty="0" err="1">
                <a:solidFill>
                  <a:schemeClr val="dk1"/>
                </a:solidFill>
                <a:latin typeface="Tahoma"/>
                <a:ea typeface="Tahoma"/>
                <a:cs typeface="Tahoma"/>
                <a:sym typeface="Tahoma"/>
              </a:rPr>
              <a:t>Datos</a:t>
            </a:r>
            <a:r>
              <a:rPr lang="en-US" sz="1800" b="0" i="1" u="none" strike="noStrike" cap="none" dirty="0">
                <a:solidFill>
                  <a:schemeClr val="dk1"/>
                </a:solidFill>
                <a:latin typeface="Tahoma"/>
                <a:ea typeface="Tahoma"/>
                <a:cs typeface="Tahoma"/>
                <a:sym typeface="Tahoma"/>
              </a:rPr>
              <a:t> +</a:t>
            </a:r>
            <a:endParaRPr dirty="0"/>
          </a:p>
          <a:p>
            <a:pPr marL="0" marR="0" lvl="0" indent="0" algn="ctr" rtl="0">
              <a:lnSpc>
                <a:spcPct val="100000"/>
              </a:lnSpc>
              <a:spcBef>
                <a:spcPts val="360"/>
              </a:spcBef>
              <a:spcAft>
                <a:spcPts val="0"/>
              </a:spcAft>
              <a:buClr>
                <a:schemeClr val="hlink"/>
              </a:buClr>
              <a:buSzPts val="990"/>
              <a:buFont typeface="Noto Sans Symbols"/>
              <a:buNone/>
            </a:pPr>
            <a:r>
              <a:rPr lang="es-CL" sz="1800" b="0" i="1" u="none" strike="noStrike" cap="none" dirty="0">
                <a:solidFill>
                  <a:schemeClr val="dk1"/>
                </a:solidFill>
                <a:latin typeface="Tahoma"/>
                <a:ea typeface="Tahoma"/>
                <a:cs typeface="Tahoma"/>
                <a:sym typeface="Tahoma"/>
              </a:rPr>
              <a:t>Extracción de características</a:t>
            </a:r>
            <a:r>
              <a:rPr lang="en-US" sz="1800" b="0" i="1" u="none" strike="noStrike" cap="none" dirty="0">
                <a:solidFill>
                  <a:schemeClr val="dk1"/>
                </a:solidFill>
                <a:latin typeface="Tahoma"/>
                <a:ea typeface="Tahoma"/>
                <a:cs typeface="Tahoma"/>
                <a:sym typeface="Tahoma"/>
              </a:rPr>
              <a:t>, </a:t>
            </a:r>
            <a:br>
              <a:rPr lang="en-US" sz="1800" b="0" i="1" u="none" strike="noStrike" cap="none" dirty="0">
                <a:solidFill>
                  <a:schemeClr val="dk1"/>
                </a:solidFill>
                <a:latin typeface="Tahoma"/>
                <a:ea typeface="Tahoma"/>
                <a:cs typeface="Tahoma"/>
                <a:sym typeface="Tahoma"/>
              </a:rPr>
            </a:br>
            <a:r>
              <a:rPr lang="en-US" sz="1800" b="0" i="1" u="none" strike="noStrike" cap="none" dirty="0">
                <a:solidFill>
                  <a:schemeClr val="dk1"/>
                </a:solidFill>
                <a:latin typeface="Tahoma"/>
                <a:ea typeface="Tahoma"/>
                <a:cs typeface="Tahoma"/>
                <a:sym typeface="Tahoma"/>
              </a:rPr>
              <a:t>wrangling</a:t>
            </a:r>
            <a:endParaRPr dirty="0"/>
          </a:p>
        </p:txBody>
      </p:sp>
      <p:pic>
        <p:nvPicPr>
          <p:cNvPr id="253" name="Google Shape;253;p12" descr="PANTONE : in our DNA"/>
          <p:cNvPicPr preferRelativeResize="0"/>
          <p:nvPr/>
        </p:nvPicPr>
        <p:blipFill rotWithShape="1">
          <a:blip r:embed="rId7">
            <a:alphaModFix/>
          </a:blip>
          <a:srcRect l="38773" t="11303" r="39331" b="42537"/>
          <a:stretch/>
        </p:blipFill>
        <p:spPr>
          <a:xfrm rot="5400000">
            <a:off x="2128455" y="2087259"/>
            <a:ext cx="723484" cy="2041119"/>
          </a:xfrm>
          <a:prstGeom prst="rect">
            <a:avLst/>
          </a:prstGeom>
          <a:noFill/>
          <a:ln>
            <a:noFill/>
          </a:ln>
        </p:spPr>
      </p:pic>
      <p:sp>
        <p:nvSpPr>
          <p:cNvPr id="254" name="Google Shape;254;p12"/>
          <p:cNvSpPr txBox="1"/>
          <p:nvPr/>
        </p:nvSpPr>
        <p:spPr>
          <a:xfrm>
            <a:off x="1199846" y="4112358"/>
            <a:ext cx="2898550"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s-ES" sz="1200" b="0" i="0" u="none" strike="noStrike" cap="none" dirty="0">
                <a:solidFill>
                  <a:srgbClr val="000000"/>
                </a:solidFill>
                <a:latin typeface="Arial"/>
                <a:ea typeface="Arial"/>
                <a:cs typeface="Arial"/>
                <a:sym typeface="Arial"/>
              </a:rPr>
              <a:t>No seas como el gato que quiso un pez</a:t>
            </a:r>
          </a:p>
          <a:p>
            <a:pPr marL="0" marR="0" lvl="0" indent="0" algn="l" rtl="0">
              <a:lnSpc>
                <a:spcPct val="100000"/>
              </a:lnSpc>
              <a:spcBef>
                <a:spcPts val="0"/>
              </a:spcBef>
              <a:spcAft>
                <a:spcPts val="0"/>
              </a:spcAft>
              <a:buClr>
                <a:srgbClr val="000000"/>
              </a:buClr>
              <a:buSzPts val="1200"/>
              <a:buFont typeface="Arial"/>
              <a:buNone/>
            </a:pPr>
            <a:r>
              <a:rPr lang="es-ES" sz="1200" b="0" i="0" u="none" strike="noStrike" cap="none" dirty="0">
                <a:solidFill>
                  <a:srgbClr val="000000"/>
                </a:solidFill>
                <a:latin typeface="Arial"/>
                <a:ea typeface="Arial"/>
                <a:cs typeface="Arial"/>
                <a:sym typeface="Arial"/>
              </a:rPr>
              <a:t>pero tenía miedo de mojarse las patas</a:t>
            </a:r>
            <a:r>
              <a:rPr lang="en-US" sz="1200" b="0" i="0" u="none" strike="noStrike" cap="none" dirty="0">
                <a:solidFill>
                  <a:srgbClr val="000000"/>
                </a:solidFill>
                <a:latin typeface="Arial"/>
                <a:ea typeface="Arial"/>
                <a:cs typeface="Arial"/>
                <a:sym typeface="Arial"/>
              </a:rPr>
              <a:t>.</a:t>
            </a:r>
            <a:endParaRPr dirty="0"/>
          </a:p>
          <a:p>
            <a:pPr marL="0" marR="0" lvl="0" indent="0" algn="l" rtl="0">
              <a:lnSpc>
                <a:spcPct val="100000"/>
              </a:lnSpc>
              <a:spcBef>
                <a:spcPts val="0"/>
              </a:spcBef>
              <a:spcAft>
                <a:spcPts val="0"/>
              </a:spcAft>
              <a:buClr>
                <a:srgbClr val="C00000"/>
              </a:buClr>
              <a:buSzPts val="1100"/>
              <a:buFont typeface="Arial"/>
              <a:buNone/>
            </a:pPr>
            <a:r>
              <a:rPr lang="en-US" sz="1100" b="0" i="1" u="none" strike="noStrike" cap="none" dirty="0">
                <a:solidFill>
                  <a:srgbClr val="C00000"/>
                </a:solidFill>
                <a:latin typeface="Arial"/>
                <a:ea typeface="Arial"/>
                <a:cs typeface="Arial"/>
                <a:sym typeface="Arial"/>
              </a:rPr>
              <a:t>William Shakespeare</a:t>
            </a:r>
            <a:endParaRPr dirty="0"/>
          </a:p>
        </p:txBody>
      </p:sp>
      <p:sp>
        <p:nvSpPr>
          <p:cNvPr id="15" name="Google Shape;273;p13">
            <a:extLst>
              <a:ext uri="{FF2B5EF4-FFF2-40B4-BE49-F238E27FC236}">
                <a16:creationId xmlns:a16="http://schemas.microsoft.com/office/drawing/2014/main" id="{3084AF0D-29F6-41CF-8A68-9999E7B30DAB}"/>
              </a:ext>
            </a:extLst>
          </p:cNvPr>
          <p:cNvSpPr txBox="1"/>
          <p:nvPr/>
        </p:nvSpPr>
        <p:spPr>
          <a:xfrm>
            <a:off x="3589338" y="3889375"/>
            <a:ext cx="5481637" cy="1473200"/>
          </a:xfrm>
          <a:prstGeom prst="rect">
            <a:avLst/>
          </a:prstGeom>
          <a:solidFill>
            <a:srgbClr val="F2F2F2"/>
          </a:solidFill>
          <a:ln w="9525" cap="flat" cmpd="sng">
            <a:solidFill>
              <a:schemeClr val="dk1"/>
            </a:solidFill>
            <a:prstDash val="solid"/>
            <a:round/>
            <a:headEnd type="none" w="sm" len="sm"/>
            <a:tailEnd type="none" w="sm" len="sm"/>
          </a:ln>
        </p:spPr>
        <p:txBody>
          <a:bodyPr spcFirstLastPara="1" wrap="square" lIns="91425" tIns="45700" rIns="91425" bIns="45700" anchor="t" anchorCtr="0">
            <a:normAutofit fontScale="92500"/>
          </a:bodyPr>
          <a:lstStyle/>
          <a:p>
            <a:pPr marL="0" marR="0" lvl="0" indent="0" algn="l" rtl="0">
              <a:lnSpc>
                <a:spcPct val="100000"/>
              </a:lnSpc>
              <a:spcBef>
                <a:spcPts val="0"/>
              </a:spcBef>
              <a:spcAft>
                <a:spcPts val="0"/>
              </a:spcAft>
              <a:buClr>
                <a:srgbClr val="7E241A"/>
              </a:buClr>
              <a:buSzPts val="1400"/>
              <a:buFont typeface="Arial"/>
              <a:buNone/>
            </a:pPr>
            <a:r>
              <a:rPr lang="en-US" sz="1600" b="0" i="0" u="none" strike="noStrike" cap="none" dirty="0" err="1">
                <a:solidFill>
                  <a:srgbClr val="000000"/>
                </a:solidFill>
                <a:latin typeface="Arial"/>
                <a:ea typeface="Arial"/>
                <a:cs typeface="Arial"/>
                <a:sym typeface="Arial"/>
              </a:rPr>
              <a:t>Objetivo</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datos</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duros</a:t>
            </a:r>
            <a:r>
              <a:rPr lang="en-US" sz="1600" b="0" i="0" u="none" strike="noStrike" cap="none" dirty="0">
                <a:solidFill>
                  <a:srgbClr val="000000"/>
                </a:solidFill>
                <a:latin typeface="Arial"/>
                <a:ea typeface="Arial"/>
                <a:cs typeface="Arial"/>
                <a:sym typeface="Arial"/>
              </a:rPr>
              <a:t> a </a:t>
            </a:r>
            <a:r>
              <a:rPr lang="en-US" sz="1600" b="0" i="0" u="none" strike="noStrike" cap="none" dirty="0" err="1">
                <a:solidFill>
                  <a:srgbClr val="000000"/>
                </a:solidFill>
                <a:latin typeface="Arial"/>
                <a:ea typeface="Arial"/>
                <a:cs typeface="Arial"/>
                <a:sym typeface="Arial"/>
              </a:rPr>
              <a:t>datos</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estructurados</a:t>
            </a:r>
            <a:endParaRPr sz="1600" b="0" i="0" u="none" strike="noStrike" cap="none" dirty="0">
              <a:solidFill>
                <a:srgbClr val="000000"/>
              </a:solidFill>
              <a:latin typeface="Arial"/>
              <a:ea typeface="Arial"/>
              <a:cs typeface="Arial"/>
              <a:sym typeface="Arial"/>
            </a:endParaRPr>
          </a:p>
          <a:p>
            <a:pPr marL="464326" marR="0" lvl="1" indent="-178587" algn="l" rtl="0">
              <a:lnSpc>
                <a:spcPct val="100000"/>
              </a:lnSpc>
              <a:spcBef>
                <a:spcPts val="0"/>
              </a:spcBef>
              <a:spcAft>
                <a:spcPts val="0"/>
              </a:spcAft>
              <a:buClr>
                <a:srgbClr val="7E241A"/>
              </a:buClr>
              <a:buSzPts val="1400"/>
              <a:buFont typeface="Arial"/>
              <a:buChar char="•"/>
            </a:pPr>
            <a:r>
              <a:rPr lang="en-US" sz="1600" b="0" i="0" u="none" strike="noStrike" cap="none" dirty="0">
                <a:solidFill>
                  <a:srgbClr val="000000"/>
                </a:solidFill>
                <a:latin typeface="Arial"/>
                <a:ea typeface="Arial"/>
                <a:cs typeface="Arial"/>
                <a:sym typeface="Arial"/>
              </a:rPr>
              <a:t>Campos, </a:t>
            </a:r>
            <a:r>
              <a:rPr lang="en-US" sz="1600" b="0" i="0" u="none" strike="noStrike" cap="none" dirty="0" err="1">
                <a:solidFill>
                  <a:srgbClr val="000000"/>
                </a:solidFill>
                <a:latin typeface="Arial"/>
                <a:ea typeface="Arial"/>
                <a:cs typeface="Arial"/>
                <a:sym typeface="Arial"/>
              </a:rPr>
              <a:t>entidades</a:t>
            </a:r>
            <a:r>
              <a:rPr lang="en-US" sz="1600" b="0" i="0" u="none" strike="noStrike" cap="none" dirty="0">
                <a:solidFill>
                  <a:srgbClr val="000000"/>
                </a:solidFill>
                <a:latin typeface="Arial"/>
                <a:ea typeface="Arial"/>
                <a:cs typeface="Arial"/>
                <a:sym typeface="Arial"/>
              </a:rPr>
              <a:t>, </a:t>
            </a:r>
            <a:r>
              <a:rPr lang="en-US" sz="1600" b="0" i="0" u="none" strike="noStrike" cap="none" dirty="0" err="1">
                <a:solidFill>
                  <a:srgbClr val="000000"/>
                </a:solidFill>
                <a:latin typeface="Arial"/>
                <a:ea typeface="Arial"/>
                <a:cs typeface="Arial"/>
                <a:sym typeface="Arial"/>
              </a:rPr>
              <a:t>objetos</a:t>
            </a:r>
            <a:r>
              <a:rPr lang="en-US" sz="1600" b="0" i="0" u="none" strike="noStrike" cap="none" dirty="0">
                <a:solidFill>
                  <a:srgbClr val="000000"/>
                </a:solidFill>
                <a:latin typeface="Arial"/>
                <a:ea typeface="Arial"/>
                <a:cs typeface="Arial"/>
                <a:sym typeface="Arial"/>
              </a:rPr>
              <a:t>, machine learning </a:t>
            </a:r>
            <a:r>
              <a:rPr lang="en-US" sz="1600" b="0" i="1" u="none" strike="noStrike" cap="none" dirty="0">
                <a:solidFill>
                  <a:srgbClr val="000000"/>
                </a:solidFill>
                <a:latin typeface="Arial"/>
                <a:ea typeface="Arial"/>
                <a:cs typeface="Arial"/>
                <a:sym typeface="Arial"/>
              </a:rPr>
              <a:t>features</a:t>
            </a:r>
            <a:endParaRPr sz="1600" b="0" i="0" u="none" strike="noStrike" cap="none" dirty="0">
              <a:solidFill>
                <a:srgbClr val="000000"/>
              </a:solidFill>
              <a:latin typeface="Arial"/>
              <a:ea typeface="Arial"/>
              <a:cs typeface="Arial"/>
              <a:sym typeface="Arial"/>
            </a:endParaRPr>
          </a:p>
          <a:p>
            <a:pPr marL="464326" marR="0" lvl="1" indent="-178587" algn="l" rtl="0">
              <a:lnSpc>
                <a:spcPct val="100000"/>
              </a:lnSpc>
              <a:spcBef>
                <a:spcPts val="0"/>
              </a:spcBef>
              <a:spcAft>
                <a:spcPts val="0"/>
              </a:spcAft>
              <a:buClr>
                <a:srgbClr val="7E241A"/>
              </a:buClr>
              <a:buSzPts val="1400"/>
              <a:buFont typeface="Arial"/>
              <a:buChar char="•"/>
            </a:pPr>
            <a:r>
              <a:rPr lang="en-US" sz="1600" b="0" i="0" u="none" strike="noStrike" cap="none" dirty="0" err="1">
                <a:solidFill>
                  <a:srgbClr val="000000"/>
                </a:solidFill>
                <a:latin typeface="Arial"/>
                <a:ea typeface="Arial"/>
                <a:cs typeface="Arial"/>
                <a:sym typeface="Arial"/>
              </a:rPr>
              <a:t>Puede</a:t>
            </a:r>
            <a:r>
              <a:rPr lang="en-US" sz="1600" b="0" i="0" u="none" strike="noStrike" cap="none" dirty="0">
                <a:solidFill>
                  <a:srgbClr val="000000"/>
                </a:solidFill>
                <a:latin typeface="Arial"/>
                <a:ea typeface="Arial"/>
                <a:cs typeface="Arial"/>
                <a:sym typeface="Arial"/>
              </a:rPr>
              <a:t> ser </a:t>
            </a:r>
            <a:r>
              <a:rPr lang="en-US" sz="1600" b="0" i="0" u="none" strike="noStrike" cap="none" dirty="0" err="1">
                <a:solidFill>
                  <a:srgbClr val="000000"/>
                </a:solidFill>
                <a:latin typeface="Arial"/>
                <a:ea typeface="Arial"/>
                <a:cs typeface="Arial"/>
                <a:sym typeface="Arial"/>
              </a:rPr>
              <a:t>muy</a:t>
            </a:r>
            <a:r>
              <a:rPr lang="en-US" sz="1600" b="0" i="0" u="none" strike="noStrike" cap="none" dirty="0">
                <a:solidFill>
                  <a:srgbClr val="000000"/>
                </a:solidFill>
                <a:latin typeface="Arial"/>
                <a:ea typeface="Arial"/>
                <a:cs typeface="Arial"/>
                <a:sym typeface="Arial"/>
              </a:rPr>
              <a:t> regular o semi-</a:t>
            </a:r>
            <a:r>
              <a:rPr lang="en-US" sz="1600" b="0" i="0" u="none" strike="noStrike" cap="none" dirty="0" err="1">
                <a:solidFill>
                  <a:srgbClr val="000000"/>
                </a:solidFill>
                <a:latin typeface="Arial"/>
                <a:ea typeface="Arial"/>
                <a:cs typeface="Arial"/>
                <a:sym typeface="Arial"/>
              </a:rPr>
              <a:t>estructurado</a:t>
            </a:r>
            <a:endParaRPr sz="1600" dirty="0"/>
          </a:p>
          <a:p>
            <a:pPr marL="464326" marR="0" lvl="1" indent="-89687" algn="l" rtl="0">
              <a:lnSpc>
                <a:spcPct val="100000"/>
              </a:lnSpc>
              <a:spcBef>
                <a:spcPts val="0"/>
              </a:spcBef>
              <a:spcAft>
                <a:spcPts val="0"/>
              </a:spcAft>
              <a:buClr>
                <a:srgbClr val="7E241A"/>
              </a:buClr>
              <a:buSzPts val="1400"/>
              <a:buFont typeface="Arial"/>
              <a:buNone/>
            </a:pP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7E241A"/>
              </a:buClr>
              <a:buSzPts val="1400"/>
              <a:buFont typeface="Arial"/>
              <a:buNone/>
            </a:pPr>
            <a:r>
              <a:rPr lang="es-ES" sz="1600" b="0" i="0" u="none" strike="noStrike" cap="none" dirty="0">
                <a:solidFill>
                  <a:srgbClr val="000000"/>
                </a:solidFill>
                <a:latin typeface="Arial"/>
                <a:ea typeface="Arial"/>
                <a:cs typeface="Arial"/>
                <a:sym typeface="Arial"/>
              </a:rPr>
              <a:t>En última instancia, el objetivo es pasar de los datos a la información y al conocimiento.</a:t>
            </a:r>
            <a:endParaRPr sz="16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048434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14"/>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Linked Data: Find Patterns in Connectivity</a:t>
            </a:r>
            <a:br>
              <a:rPr lang="en-US"/>
            </a:br>
            <a:r>
              <a:rPr lang="en-US"/>
              <a:t>(Clusters, Paths, …)</a:t>
            </a:r>
            <a:endParaRPr/>
          </a:p>
        </p:txBody>
      </p:sp>
      <p:sp>
        <p:nvSpPr>
          <p:cNvPr id="280" name="Google Shape;280;p14"/>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14</a:t>
            </a:fld>
            <a:endParaRPr sz="800" b="0" i="0" u="none" strike="noStrike" cap="none">
              <a:solidFill>
                <a:schemeClr val="dk1"/>
              </a:solidFill>
              <a:latin typeface="Corbel"/>
              <a:ea typeface="Corbel"/>
              <a:cs typeface="Corbel"/>
              <a:sym typeface="Corbel"/>
            </a:endParaRPr>
          </a:p>
        </p:txBody>
      </p:sp>
      <p:pic>
        <p:nvPicPr>
          <p:cNvPr id="281" name="Google Shape;281;p14"/>
          <p:cNvPicPr preferRelativeResize="0"/>
          <p:nvPr/>
        </p:nvPicPr>
        <p:blipFill rotWithShape="1">
          <a:blip r:embed="rId3">
            <a:alphaModFix/>
          </a:blip>
          <a:srcRect/>
          <a:stretch/>
        </p:blipFill>
        <p:spPr>
          <a:xfrm>
            <a:off x="848414" y="2456313"/>
            <a:ext cx="4204236" cy="2825798"/>
          </a:xfrm>
          <a:prstGeom prst="rect">
            <a:avLst/>
          </a:prstGeom>
          <a:noFill/>
          <a:ln>
            <a:noFill/>
          </a:ln>
        </p:spPr>
      </p:pic>
      <p:pic>
        <p:nvPicPr>
          <p:cNvPr id="282" name="Google Shape;282;p14"/>
          <p:cNvPicPr preferRelativeResize="0"/>
          <p:nvPr/>
        </p:nvPicPr>
        <p:blipFill rotWithShape="1">
          <a:blip r:embed="rId4">
            <a:alphaModFix/>
          </a:blip>
          <a:srcRect/>
          <a:stretch/>
        </p:blipFill>
        <p:spPr>
          <a:xfrm>
            <a:off x="4544641" y="1249493"/>
            <a:ext cx="4331983" cy="331778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5"/>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Datos</a:t>
            </a:r>
            <a:r>
              <a:rPr lang="en-US" dirty="0"/>
              <a:t> con </a:t>
            </a:r>
            <a:r>
              <a:rPr lang="en-US" dirty="0" err="1"/>
              <a:t>Complejidad</a:t>
            </a:r>
            <a:r>
              <a:rPr lang="en-US" dirty="0"/>
              <a:t> </a:t>
            </a:r>
            <a:r>
              <a:rPr lang="en-US" dirty="0" err="1"/>
              <a:t>Semántica</a:t>
            </a:r>
            <a:r>
              <a:rPr lang="en-US" dirty="0"/>
              <a:t>: </a:t>
            </a:r>
            <a:br>
              <a:rPr lang="en-US" dirty="0"/>
            </a:br>
            <a:r>
              <a:rPr lang="en-US" dirty="0" err="1"/>
              <a:t>Grafos</a:t>
            </a:r>
            <a:r>
              <a:rPr lang="en-US" dirty="0"/>
              <a:t> de </a:t>
            </a:r>
            <a:r>
              <a:rPr lang="en-US" dirty="0" err="1"/>
              <a:t>Conocimiento</a:t>
            </a:r>
            <a:endParaRPr dirty="0"/>
          </a:p>
        </p:txBody>
      </p:sp>
      <p:sp>
        <p:nvSpPr>
          <p:cNvPr id="289" name="Google Shape;289;p15"/>
          <p:cNvSpPr txBox="1">
            <a:spLocks noGrp="1"/>
          </p:cNvSpPr>
          <p:nvPr>
            <p:ph type="body" idx="1"/>
          </p:nvPr>
        </p:nvSpPr>
        <p:spPr>
          <a:xfrm>
            <a:off x="1113235" y="1249493"/>
            <a:ext cx="7514035" cy="304271"/>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538"/>
              <a:buNone/>
            </a:pPr>
            <a:r>
              <a:rPr lang="en-US" dirty="0" err="1"/>
              <a:t>Clases</a:t>
            </a:r>
            <a:r>
              <a:rPr lang="en-US" dirty="0"/>
              <a:t>, </a:t>
            </a:r>
            <a:r>
              <a:rPr lang="en-US" dirty="0" err="1"/>
              <a:t>subclases</a:t>
            </a:r>
            <a:r>
              <a:rPr lang="en-US" dirty="0"/>
              <a:t>, </a:t>
            </a:r>
            <a:r>
              <a:rPr lang="en-US" dirty="0" err="1"/>
              <a:t>instancias</a:t>
            </a:r>
            <a:r>
              <a:rPr lang="en-US" dirty="0"/>
              <a:t>, y </a:t>
            </a:r>
            <a:r>
              <a:rPr lang="en-US" dirty="0" err="1"/>
              <a:t>propiedades</a:t>
            </a:r>
            <a:endParaRPr dirty="0"/>
          </a:p>
        </p:txBody>
      </p:sp>
      <p:sp>
        <p:nvSpPr>
          <p:cNvPr id="290" name="Google Shape;290;p15"/>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15</a:t>
            </a:fld>
            <a:endParaRPr sz="800" b="0" i="0" u="none" strike="noStrike" cap="none">
              <a:solidFill>
                <a:schemeClr val="dk1"/>
              </a:solidFill>
              <a:latin typeface="Corbel"/>
              <a:ea typeface="Corbel"/>
              <a:cs typeface="Corbel"/>
              <a:sym typeface="Corbel"/>
            </a:endParaRPr>
          </a:p>
        </p:txBody>
      </p:sp>
      <p:pic>
        <p:nvPicPr>
          <p:cNvPr id="291" name="Google Shape;291;p15"/>
          <p:cNvPicPr preferRelativeResize="0"/>
          <p:nvPr/>
        </p:nvPicPr>
        <p:blipFill rotWithShape="1">
          <a:blip r:embed="rId3">
            <a:alphaModFix/>
          </a:blip>
          <a:srcRect/>
          <a:stretch/>
        </p:blipFill>
        <p:spPr>
          <a:xfrm>
            <a:off x="462013" y="1756941"/>
            <a:ext cx="3774482" cy="3194202"/>
          </a:xfrm>
          <a:prstGeom prst="rect">
            <a:avLst/>
          </a:prstGeom>
          <a:noFill/>
          <a:ln>
            <a:noFill/>
          </a:ln>
        </p:spPr>
      </p:pic>
      <p:pic>
        <p:nvPicPr>
          <p:cNvPr id="292" name="Google Shape;292;p15"/>
          <p:cNvPicPr preferRelativeResize="0"/>
          <p:nvPr/>
        </p:nvPicPr>
        <p:blipFill rotWithShape="1">
          <a:blip r:embed="rId4">
            <a:alphaModFix/>
          </a:blip>
          <a:srcRect/>
          <a:stretch/>
        </p:blipFill>
        <p:spPr>
          <a:xfrm>
            <a:off x="4572000" y="2211458"/>
            <a:ext cx="4446357" cy="276213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16"/>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s-ES" dirty="0"/>
              <a:t>Datos dinámicos de alta velocidad: seguimiento a lo largo del tiempo, pronostica el futuro</a:t>
            </a:r>
            <a:endParaRPr dirty="0"/>
          </a:p>
        </p:txBody>
      </p:sp>
      <p:sp>
        <p:nvSpPr>
          <p:cNvPr id="299" name="Google Shape;299;p16"/>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16</a:t>
            </a:fld>
            <a:endParaRPr sz="800" b="0" i="0" u="none" strike="noStrike" cap="none">
              <a:solidFill>
                <a:schemeClr val="dk1"/>
              </a:solidFill>
              <a:latin typeface="Corbel"/>
              <a:ea typeface="Corbel"/>
              <a:cs typeface="Corbel"/>
              <a:sym typeface="Corbel"/>
            </a:endParaRPr>
          </a:p>
        </p:txBody>
      </p:sp>
      <p:pic>
        <p:nvPicPr>
          <p:cNvPr id="300" name="Google Shape;300;p16"/>
          <p:cNvPicPr preferRelativeResize="0"/>
          <p:nvPr/>
        </p:nvPicPr>
        <p:blipFill rotWithShape="1">
          <a:blip r:embed="rId3">
            <a:alphaModFix/>
          </a:blip>
          <a:srcRect/>
          <a:stretch/>
        </p:blipFill>
        <p:spPr>
          <a:xfrm>
            <a:off x="1609123" y="1664729"/>
            <a:ext cx="5892551" cy="324090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Datos</a:t>
            </a:r>
            <a:r>
              <a:rPr lang="en-US" dirty="0"/>
              <a:t> </a:t>
            </a:r>
            <a:r>
              <a:rPr lang="en-US" dirty="0" err="1"/>
              <a:t>Tabulados</a:t>
            </a:r>
            <a:r>
              <a:rPr lang="en-US" dirty="0"/>
              <a:t> (</a:t>
            </a:r>
            <a:r>
              <a:rPr lang="en-US" dirty="0" err="1"/>
              <a:t>Relacional</a:t>
            </a:r>
            <a:r>
              <a:rPr lang="en-US" dirty="0"/>
              <a:t>)</a:t>
            </a:r>
            <a:br>
              <a:rPr lang="en-US" dirty="0"/>
            </a:br>
            <a:r>
              <a:rPr lang="en-US" dirty="0"/>
              <a:t>y Joins / Lookups (</a:t>
            </a:r>
            <a:r>
              <a:rPr lang="en-US" dirty="0" err="1"/>
              <a:t>ej</a:t>
            </a:r>
            <a:r>
              <a:rPr lang="en-US" dirty="0"/>
              <a:t>. Web Services)</a:t>
            </a:r>
            <a:endParaRPr dirty="0"/>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17</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Datos</a:t>
            </a:r>
            <a:r>
              <a:rPr lang="en-US" dirty="0"/>
              <a:t> </a:t>
            </a:r>
            <a:r>
              <a:rPr lang="en-US" dirty="0" err="1"/>
              <a:t>Tabulados</a:t>
            </a:r>
            <a:r>
              <a:rPr lang="en-US" dirty="0"/>
              <a:t> (</a:t>
            </a:r>
            <a:r>
              <a:rPr lang="en-US" dirty="0" err="1"/>
              <a:t>Relacional</a:t>
            </a:r>
            <a:r>
              <a:rPr lang="en-US" dirty="0"/>
              <a:t>)</a:t>
            </a:r>
            <a:br>
              <a:rPr lang="en-US" dirty="0"/>
            </a:br>
            <a:r>
              <a:rPr lang="en-US" dirty="0"/>
              <a:t>y Joins / Lookups (</a:t>
            </a:r>
            <a:r>
              <a:rPr lang="en-US" dirty="0" err="1"/>
              <a:t>ej</a:t>
            </a:r>
            <a:r>
              <a:rPr lang="en-US" dirty="0"/>
              <a:t>. Web Services)</a:t>
            </a:r>
            <a:endParaRPr dirty="0"/>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18</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187019" y="3819821"/>
            <a:ext cx="1457563" cy="73862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err="1">
                <a:solidFill>
                  <a:srgbClr val="000000"/>
                </a:solidFill>
                <a:latin typeface="Arial"/>
                <a:ea typeface="Arial"/>
                <a:cs typeface="Arial"/>
                <a:sym typeface="Arial"/>
              </a:rPr>
              <a:t>Datos</a:t>
            </a:r>
            <a:r>
              <a:rPr lang="en-US" sz="1400" b="0" i="0" u="none" strike="noStrike" cap="none" dirty="0">
                <a:solidFill>
                  <a:srgbClr val="000000"/>
                </a:solidFill>
                <a:latin typeface="Arial"/>
                <a:ea typeface="Arial"/>
                <a:cs typeface="Arial"/>
                <a:sym typeface="Arial"/>
              </a:rPr>
              <a:t> de </a:t>
            </a:r>
            <a:r>
              <a:rPr lang="en-US" sz="1400" b="0" i="0" u="none" strike="noStrike" cap="none" dirty="0" err="1">
                <a:solidFill>
                  <a:srgbClr val="000000"/>
                </a:solidFill>
                <a:latin typeface="Arial"/>
                <a:ea typeface="Arial"/>
                <a:cs typeface="Arial"/>
                <a:sym typeface="Arial"/>
              </a:rPr>
              <a:t>geocodificación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inversa</a:t>
            </a:r>
            <a:endParaRPr dirty="0"/>
          </a:p>
        </p:txBody>
      </p:sp>
    </p:spTree>
    <p:extLst>
      <p:ext uri="{BB962C8B-B14F-4D97-AF65-F5344CB8AC3E}">
        <p14:creationId xmlns:p14="http://schemas.microsoft.com/office/powerpoint/2010/main" val="22763907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Datos</a:t>
            </a:r>
            <a:r>
              <a:rPr lang="en-US" dirty="0"/>
              <a:t> </a:t>
            </a:r>
            <a:r>
              <a:rPr lang="en-US" dirty="0" err="1"/>
              <a:t>Tabulados</a:t>
            </a:r>
            <a:r>
              <a:rPr lang="en-US" dirty="0"/>
              <a:t> (</a:t>
            </a:r>
            <a:r>
              <a:rPr lang="en-US" dirty="0" err="1"/>
              <a:t>Relacional</a:t>
            </a:r>
            <a:r>
              <a:rPr lang="en-US" dirty="0"/>
              <a:t>)</a:t>
            </a:r>
            <a:br>
              <a:rPr lang="en-US" dirty="0"/>
            </a:br>
            <a:r>
              <a:rPr lang="en-US" dirty="0"/>
              <a:t>y Joins / Lookups (</a:t>
            </a:r>
            <a:r>
              <a:rPr lang="en-US" dirty="0" err="1"/>
              <a:t>ej</a:t>
            </a:r>
            <a:r>
              <a:rPr lang="en-US" dirty="0"/>
              <a:t>. Web Services)</a:t>
            </a:r>
            <a:endParaRPr dirty="0"/>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19</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224727" y="3819821"/>
            <a:ext cx="1419856" cy="73862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err="1">
                <a:solidFill>
                  <a:srgbClr val="000000"/>
                </a:solidFill>
                <a:latin typeface="Arial"/>
                <a:ea typeface="Arial"/>
                <a:cs typeface="Arial"/>
                <a:sym typeface="Arial"/>
              </a:rPr>
              <a:t>Datos</a:t>
            </a:r>
            <a:r>
              <a:rPr lang="en-US" sz="1400" b="0" i="0" u="none" strike="noStrike" cap="none" dirty="0">
                <a:solidFill>
                  <a:srgbClr val="000000"/>
                </a:solidFill>
                <a:latin typeface="Arial"/>
                <a:ea typeface="Arial"/>
                <a:cs typeface="Arial"/>
                <a:sym typeface="Arial"/>
              </a:rPr>
              <a:t> de </a:t>
            </a:r>
            <a:r>
              <a:rPr lang="en-US" sz="1400" b="0" i="0" u="none" strike="noStrike" cap="none" dirty="0" err="1">
                <a:solidFill>
                  <a:srgbClr val="000000"/>
                </a:solidFill>
                <a:latin typeface="Arial"/>
                <a:ea typeface="Arial"/>
                <a:cs typeface="Arial"/>
                <a:sym typeface="Arial"/>
              </a:rPr>
              <a:t>geocodificación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inversa</a:t>
            </a:r>
            <a:endParaRPr dirty="0"/>
          </a:p>
        </p:txBody>
      </p:sp>
      <p:sp>
        <p:nvSpPr>
          <p:cNvPr id="312" name="Google Shape;312;p17"/>
          <p:cNvSpPr/>
          <p:nvPr/>
        </p:nvSpPr>
        <p:spPr>
          <a:xfrm>
            <a:off x="2001795" y="1618735"/>
            <a:ext cx="2335427" cy="271849"/>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p17"/>
          <p:cNvSpPr/>
          <p:nvPr/>
        </p:nvSpPr>
        <p:spPr>
          <a:xfrm>
            <a:off x="6933235" y="4016415"/>
            <a:ext cx="1090245" cy="172738"/>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 name="Google Shape;314;p17"/>
          <p:cNvCxnSpPr/>
          <p:nvPr/>
        </p:nvCxnSpPr>
        <p:spPr>
          <a:xfrm>
            <a:off x="4421529" y="1770927"/>
            <a:ext cx="2430600" cy="2257200"/>
          </a:xfrm>
          <a:prstGeom prst="bentConnector3">
            <a:avLst>
              <a:gd name="adj1" fmla="val 50000"/>
            </a:avLst>
          </a:prstGeom>
          <a:noFill/>
          <a:ln w="9525" cap="flat" cmpd="sng">
            <a:solidFill>
              <a:srgbClr val="A82B1E"/>
            </a:solidFill>
            <a:prstDash val="solid"/>
            <a:round/>
            <a:headEnd type="none" w="sm" len="sm"/>
            <a:tailEnd type="triangle" w="med" len="med"/>
          </a:ln>
        </p:spPr>
      </p:cxnSp>
    </p:spTree>
    <p:extLst>
      <p:ext uri="{BB962C8B-B14F-4D97-AF65-F5344CB8AC3E}">
        <p14:creationId xmlns:p14="http://schemas.microsoft.com/office/powerpoint/2010/main" val="3417421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
          <p:cNvSpPr txBox="1">
            <a:spLocks noGrp="1"/>
          </p:cNvSpPr>
          <p:nvPr>
            <p:ph type="title"/>
          </p:nvPr>
        </p:nvSpPr>
        <p:spPr>
          <a:xfrm>
            <a:off x="1113235" y="159738"/>
            <a:ext cx="7514035" cy="1089755"/>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sz="3200" b="0" i="0" u="none" strike="noStrike" cap="none" dirty="0" err="1">
                <a:solidFill>
                  <a:schemeClr val="dk1"/>
                </a:solidFill>
                <a:latin typeface="Franklin Gothic"/>
                <a:ea typeface="Franklin Gothic"/>
                <a:cs typeface="Franklin Gothic"/>
                <a:sym typeface="Franklin Gothic"/>
              </a:rPr>
              <a:t>Motivación</a:t>
            </a:r>
            <a:r>
              <a:rPr lang="en-US" sz="3200" b="0" i="0" u="none" strike="noStrike" cap="none" dirty="0">
                <a:solidFill>
                  <a:schemeClr val="dk1"/>
                </a:solidFill>
                <a:latin typeface="Franklin Gothic"/>
                <a:ea typeface="Franklin Gothic"/>
                <a:cs typeface="Franklin Gothic"/>
                <a:sym typeface="Franklin Gothic"/>
              </a:rPr>
              <a:t> para </a:t>
            </a:r>
            <a:r>
              <a:rPr lang="en-US" dirty="0" err="1"/>
              <a:t>el</a:t>
            </a:r>
            <a:r>
              <a:rPr lang="en-US" sz="3200" b="0" i="0" u="none" strike="noStrike" cap="none" dirty="0">
                <a:solidFill>
                  <a:schemeClr val="dk1"/>
                </a:solidFill>
                <a:latin typeface="Franklin Gothic"/>
                <a:ea typeface="Franklin Gothic"/>
                <a:cs typeface="Franklin Gothic"/>
                <a:sym typeface="Franklin Gothic"/>
              </a:rPr>
              <a:t> Curso: </a:t>
            </a:r>
            <a:br>
              <a:rPr lang="en-US" sz="3200" b="0" i="0" u="none" strike="noStrike" cap="none" dirty="0">
                <a:solidFill>
                  <a:schemeClr val="dk1"/>
                </a:solidFill>
                <a:latin typeface="Franklin Gothic"/>
                <a:ea typeface="Franklin Gothic"/>
                <a:cs typeface="Franklin Gothic"/>
                <a:sym typeface="Franklin Gothic"/>
              </a:rPr>
            </a:br>
            <a:r>
              <a:rPr lang="en-US" sz="3200" b="0" i="0" u="none" strike="noStrike" cap="none" dirty="0" err="1">
                <a:solidFill>
                  <a:schemeClr val="dk1"/>
                </a:solidFill>
                <a:latin typeface="Franklin Gothic"/>
                <a:ea typeface="Franklin Gothic"/>
                <a:cs typeface="Franklin Gothic"/>
                <a:sym typeface="Franklin Gothic"/>
              </a:rPr>
              <a:t>Datos</a:t>
            </a:r>
            <a:r>
              <a:rPr lang="en-US" sz="3200" b="0" i="0" u="none" strike="noStrike" cap="none" dirty="0">
                <a:solidFill>
                  <a:schemeClr val="dk1"/>
                </a:solidFill>
                <a:latin typeface="Franklin Gothic"/>
                <a:ea typeface="Franklin Gothic"/>
                <a:cs typeface="Franklin Gothic"/>
                <a:sym typeface="Franklin Gothic"/>
              </a:rPr>
              <a:t> </a:t>
            </a:r>
            <a:r>
              <a:rPr lang="en-US" sz="3200" b="0" i="0" u="none" strike="noStrike" cap="none" dirty="0" err="1">
                <a:solidFill>
                  <a:schemeClr val="dk1"/>
                </a:solidFill>
                <a:latin typeface="Franklin Gothic"/>
                <a:ea typeface="Franklin Gothic"/>
                <a:cs typeface="Franklin Gothic"/>
                <a:sym typeface="Franklin Gothic"/>
              </a:rPr>
              <a:t>están</a:t>
            </a:r>
            <a:r>
              <a:rPr lang="en-US" sz="3200" b="0" i="0" u="none" strike="noStrike" cap="none" dirty="0">
                <a:solidFill>
                  <a:schemeClr val="dk1"/>
                </a:solidFill>
                <a:latin typeface="Franklin Gothic"/>
                <a:ea typeface="Franklin Gothic"/>
                <a:cs typeface="Franklin Gothic"/>
                <a:sym typeface="Franklin Gothic"/>
              </a:rPr>
              <a:t> </a:t>
            </a:r>
            <a:r>
              <a:rPr lang="en-US" sz="3200" b="0" i="0" u="none" strike="noStrike" cap="none" dirty="0" err="1">
                <a:solidFill>
                  <a:schemeClr val="dk1"/>
                </a:solidFill>
                <a:latin typeface="Franklin Gothic"/>
                <a:ea typeface="Franklin Gothic"/>
                <a:cs typeface="Franklin Gothic"/>
                <a:sym typeface="Franklin Gothic"/>
              </a:rPr>
              <a:t>Dirigiendo</a:t>
            </a:r>
            <a:r>
              <a:rPr lang="en-US" sz="3200" b="0" i="0" u="none" strike="noStrike" cap="none" dirty="0">
                <a:solidFill>
                  <a:schemeClr val="dk1"/>
                </a:solidFill>
                <a:latin typeface="Franklin Gothic"/>
                <a:ea typeface="Franklin Gothic"/>
                <a:cs typeface="Franklin Gothic"/>
                <a:sym typeface="Franklin Gothic"/>
              </a:rPr>
              <a:t> </a:t>
            </a:r>
            <a:r>
              <a:rPr lang="en-US" sz="3200" b="0" i="0" u="none" strike="noStrike" cap="none" dirty="0" err="1">
                <a:solidFill>
                  <a:schemeClr val="dk1"/>
                </a:solidFill>
                <a:latin typeface="Franklin Gothic"/>
                <a:ea typeface="Franklin Gothic"/>
                <a:cs typeface="Franklin Gothic"/>
                <a:sym typeface="Franklin Gothic"/>
              </a:rPr>
              <a:t>Todo</a:t>
            </a:r>
            <a:endParaRPr dirty="0"/>
          </a:p>
        </p:txBody>
      </p:sp>
      <p:sp>
        <p:nvSpPr>
          <p:cNvPr id="157" name="Google Shape;157;p2"/>
          <p:cNvSpPr txBox="1">
            <a:spLocks noGrp="1"/>
          </p:cNvSpPr>
          <p:nvPr>
            <p:ph type="body" idx="1"/>
          </p:nvPr>
        </p:nvSpPr>
        <p:spPr>
          <a:xfrm>
            <a:off x="1113235" y="1457742"/>
            <a:ext cx="7734930" cy="3762671"/>
          </a:xfrm>
          <a:prstGeom prst="rect">
            <a:avLst/>
          </a:prstGeom>
          <a:no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rgbClr val="7E241A"/>
              </a:buClr>
              <a:buSzPts val="2538"/>
              <a:buFont typeface="Corbel"/>
              <a:buAutoNum type="arabicPeriod"/>
            </a:pPr>
            <a:r>
              <a:rPr lang="en-US" sz="1750" b="0" i="0" u="none" strike="noStrike" cap="none" dirty="0">
                <a:solidFill>
                  <a:schemeClr val="dk1"/>
                </a:solidFill>
                <a:latin typeface="Constantia"/>
                <a:ea typeface="Constantia"/>
                <a:cs typeface="Constantia"/>
                <a:sym typeface="Constantia"/>
              </a:rPr>
              <a:t>La </a:t>
            </a:r>
            <a:r>
              <a:rPr lang="en-US" sz="1750" b="0" i="0" u="none" strike="noStrike" cap="none" dirty="0" err="1">
                <a:solidFill>
                  <a:schemeClr val="dk1"/>
                </a:solidFill>
                <a:latin typeface="Constantia"/>
                <a:ea typeface="Constantia"/>
                <a:cs typeface="Constantia"/>
                <a:sym typeface="Constantia"/>
              </a:rPr>
              <a:t>adquisición</a:t>
            </a:r>
            <a:r>
              <a:rPr lang="en-US" sz="1750" b="0" i="0" u="none" strike="noStrike" cap="none" dirty="0">
                <a:solidFill>
                  <a:schemeClr val="dk1"/>
                </a:solidFill>
                <a:latin typeface="Constantia"/>
                <a:ea typeface="Constantia"/>
                <a:cs typeface="Constantia"/>
                <a:sym typeface="Constantia"/>
              </a:rPr>
              <a:t> de </a:t>
            </a:r>
            <a:r>
              <a:rPr lang="en-US" sz="1750" b="0" i="0" u="none" strike="noStrike" cap="none" dirty="0" err="1">
                <a:solidFill>
                  <a:schemeClr val="dk1"/>
                </a:solidFill>
                <a:latin typeface="Constantia"/>
                <a:ea typeface="Constantia"/>
                <a:cs typeface="Constantia"/>
                <a:sym typeface="Constantia"/>
              </a:rPr>
              <a:t>datos</a:t>
            </a:r>
            <a:r>
              <a:rPr lang="en-US" sz="1750" b="0" i="0" u="none" strike="noStrike" cap="none" dirty="0">
                <a:solidFill>
                  <a:schemeClr val="dk1"/>
                </a:solidFill>
                <a:latin typeface="Constantia"/>
                <a:ea typeface="Constantia"/>
                <a:cs typeface="Constantia"/>
                <a:sym typeface="Constantia"/>
              </a:rPr>
              <a:t> </a:t>
            </a:r>
            <a:r>
              <a:rPr lang="en-US" sz="1750" b="0" i="0" u="none" strike="noStrike" cap="none" dirty="0" err="1">
                <a:solidFill>
                  <a:schemeClr val="dk1"/>
                </a:solidFill>
                <a:latin typeface="Constantia"/>
                <a:ea typeface="Constantia"/>
                <a:cs typeface="Constantia"/>
                <a:sym typeface="Constantia"/>
              </a:rPr>
              <a:t>moderna</a:t>
            </a:r>
            <a:r>
              <a:rPr lang="en-US" sz="1750" b="0" i="0" u="none" strike="noStrike" cap="none" dirty="0">
                <a:solidFill>
                  <a:schemeClr val="dk1"/>
                </a:solidFill>
                <a:latin typeface="Constantia"/>
                <a:ea typeface="Constantia"/>
                <a:cs typeface="Constantia"/>
                <a:sym typeface="Constantia"/>
              </a:rPr>
              <a:t> es </a:t>
            </a:r>
            <a:r>
              <a:rPr lang="en-US" sz="1750" b="0" i="0" u="none" strike="noStrike" cap="none" dirty="0" err="1">
                <a:solidFill>
                  <a:schemeClr val="dk1"/>
                </a:solidFill>
                <a:latin typeface="Constantia"/>
                <a:ea typeface="Constantia"/>
                <a:cs typeface="Constantia"/>
                <a:sym typeface="Constantia"/>
              </a:rPr>
              <a:t>económica</a:t>
            </a:r>
            <a:r>
              <a:rPr lang="en-US" sz="1750" b="0" i="0" u="none" strike="noStrike" cap="none" dirty="0">
                <a:solidFill>
                  <a:schemeClr val="dk1"/>
                </a:solidFill>
                <a:latin typeface="Constantia"/>
                <a:ea typeface="Constantia"/>
                <a:cs typeface="Constantia"/>
                <a:sym typeface="Constantia"/>
              </a:rPr>
              <a:t>!</a:t>
            </a:r>
            <a:endParaRPr dirty="0"/>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dirty="0">
                <a:solidFill>
                  <a:schemeClr val="dk1"/>
                </a:solidFill>
                <a:latin typeface="Constantia"/>
                <a:ea typeface="Constantia"/>
                <a:cs typeface="Constantia"/>
                <a:sym typeface="Constantia"/>
              </a:rPr>
              <a:t>Smartphones, </a:t>
            </a:r>
            <a:r>
              <a:rPr lang="en-US" sz="1500" b="0" i="0" u="none" strike="noStrike" cap="none" dirty="0" err="1">
                <a:solidFill>
                  <a:schemeClr val="dk1"/>
                </a:solidFill>
                <a:latin typeface="Constantia"/>
                <a:ea typeface="Constantia"/>
                <a:cs typeface="Constantia"/>
                <a:sym typeface="Constantia"/>
              </a:rPr>
              <a:t>sistemas</a:t>
            </a:r>
            <a:r>
              <a:rPr lang="en-US" sz="1500" b="0" i="0" u="none" strike="noStrike" cap="none" dirty="0">
                <a:solidFill>
                  <a:schemeClr val="dk1"/>
                </a:solidFill>
                <a:latin typeface="Constantia"/>
                <a:ea typeface="Constantia"/>
                <a:cs typeface="Constantia"/>
                <a:sym typeface="Constantia"/>
              </a:rPr>
              <a:t> </a:t>
            </a:r>
            <a:r>
              <a:rPr lang="en-US" sz="1500" b="0" i="0" u="none" strike="noStrike" cap="none" dirty="0" err="1">
                <a:solidFill>
                  <a:schemeClr val="dk1"/>
                </a:solidFill>
                <a:latin typeface="Constantia"/>
                <a:ea typeface="Constantia"/>
                <a:cs typeface="Constantia"/>
                <a:sym typeface="Constantia"/>
              </a:rPr>
              <a:t>embebidos</a:t>
            </a:r>
            <a:r>
              <a:rPr lang="en-US" sz="1500" b="0" i="0" u="none" strike="noStrike" cap="none" dirty="0">
                <a:solidFill>
                  <a:schemeClr val="dk1"/>
                </a:solidFill>
                <a:latin typeface="Constantia"/>
                <a:ea typeface="Constantia"/>
                <a:cs typeface="Constantia"/>
                <a:sym typeface="Constantia"/>
              </a:rPr>
              <a:t>, </a:t>
            </a:r>
            <a:r>
              <a:rPr lang="en-US" sz="1500" b="0" i="0" u="none" strike="noStrike" cap="none" dirty="0" err="1">
                <a:solidFill>
                  <a:schemeClr val="dk1"/>
                </a:solidFill>
                <a:latin typeface="Constantia"/>
                <a:ea typeface="Constantia"/>
                <a:cs typeface="Constantia"/>
                <a:sym typeface="Constantia"/>
              </a:rPr>
              <a:t>sensores</a:t>
            </a:r>
            <a:r>
              <a:rPr lang="en-US" sz="1500" b="0" i="0" u="none" strike="noStrike" cap="none" dirty="0">
                <a:solidFill>
                  <a:schemeClr val="dk1"/>
                </a:solidFill>
                <a:latin typeface="Constantia"/>
                <a:ea typeface="Constantia"/>
                <a:cs typeface="Constantia"/>
                <a:sym typeface="Constantia"/>
              </a:rPr>
              <a:t> </a:t>
            </a:r>
            <a:r>
              <a:rPr lang="en-US" sz="1500" b="0" i="0" u="none" strike="noStrike" cap="none" dirty="0" err="1">
                <a:solidFill>
                  <a:schemeClr val="dk1"/>
                </a:solidFill>
                <a:latin typeface="Constantia"/>
                <a:ea typeface="Constantia"/>
                <a:cs typeface="Constantia"/>
                <a:sym typeface="Constantia"/>
              </a:rPr>
              <a:t>económicos</a:t>
            </a:r>
            <a:r>
              <a:rPr lang="en-US" sz="1500" b="0" i="0" u="none" strike="noStrike" cap="none" dirty="0">
                <a:solidFill>
                  <a:schemeClr val="dk1"/>
                </a:solidFill>
                <a:latin typeface="Constantia"/>
                <a:ea typeface="Constantia"/>
                <a:cs typeface="Constantia"/>
                <a:sym typeface="Constantia"/>
              </a:rPr>
              <a:t>, </a:t>
            </a:r>
            <a:endParaRPr dirty="0"/>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dirty="0" err="1">
                <a:solidFill>
                  <a:schemeClr val="dk1"/>
                </a:solidFill>
                <a:latin typeface="Constantia"/>
                <a:ea typeface="Constantia"/>
                <a:cs typeface="Constantia"/>
                <a:sym typeface="Constantia"/>
              </a:rPr>
              <a:t>Dispositivos</a:t>
            </a:r>
            <a:r>
              <a:rPr lang="en-US" sz="1500" b="0" i="0" u="none" strike="noStrike" cap="none" dirty="0">
                <a:solidFill>
                  <a:schemeClr val="dk1"/>
                </a:solidFill>
                <a:latin typeface="Constantia"/>
                <a:ea typeface="Constantia"/>
                <a:cs typeface="Constantia"/>
                <a:sym typeface="Constantia"/>
              </a:rPr>
              <a:t> </a:t>
            </a:r>
            <a:r>
              <a:rPr lang="en-US" sz="1500" b="0" i="0" u="none" strike="noStrike" cap="none" dirty="0" err="1">
                <a:solidFill>
                  <a:schemeClr val="dk1"/>
                </a:solidFill>
                <a:latin typeface="Constantia"/>
                <a:ea typeface="Constantia"/>
                <a:cs typeface="Constantia"/>
                <a:sym typeface="Constantia"/>
              </a:rPr>
              <a:t>médicos</a:t>
            </a:r>
            <a:r>
              <a:rPr lang="en-US" sz="1500" b="0" i="0" u="none" strike="noStrike" cap="none" dirty="0">
                <a:solidFill>
                  <a:schemeClr val="dk1"/>
                </a:solidFill>
                <a:latin typeface="Constantia"/>
                <a:ea typeface="Constantia"/>
                <a:cs typeface="Constantia"/>
                <a:sym typeface="Constantia"/>
              </a:rPr>
              <a:t>, </a:t>
            </a:r>
            <a:r>
              <a:rPr lang="en-US" sz="1500" b="0" i="0" u="none" strike="noStrike" cap="none" dirty="0" err="1">
                <a:solidFill>
                  <a:schemeClr val="dk1"/>
                </a:solidFill>
                <a:latin typeface="Constantia"/>
                <a:ea typeface="Constantia"/>
                <a:cs typeface="Constantia"/>
                <a:sym typeface="Constantia"/>
              </a:rPr>
              <a:t>simuladores</a:t>
            </a:r>
            <a:r>
              <a:rPr lang="en-US" sz="1500" b="0" i="0" u="none" strike="noStrike" cap="none" dirty="0">
                <a:solidFill>
                  <a:schemeClr val="dk1"/>
                </a:solidFill>
                <a:latin typeface="Constantia"/>
                <a:ea typeface="Constantia"/>
                <a:cs typeface="Constantia"/>
                <a:sym typeface="Constantia"/>
              </a:rPr>
              <a:t>, …</a:t>
            </a:r>
            <a:endParaRPr dirty="0"/>
          </a:p>
          <a:p>
            <a:pPr marL="342900" marR="0" lvl="0" indent="-342900" algn="l" rtl="0">
              <a:lnSpc>
                <a:spcPct val="100000"/>
              </a:lnSpc>
              <a:spcBef>
                <a:spcPts val="725"/>
              </a:spcBef>
              <a:spcAft>
                <a:spcPts val="0"/>
              </a:spcAft>
              <a:buClr>
                <a:srgbClr val="7E241A"/>
              </a:buClr>
              <a:buSzPts val="2538"/>
              <a:buFont typeface="Corbel"/>
              <a:buAutoNum type="arabicPeriod"/>
            </a:pPr>
            <a:r>
              <a:rPr lang="en-US" sz="1750" b="0" i="0" u="none" strike="noStrike" cap="none" dirty="0">
                <a:solidFill>
                  <a:schemeClr val="dk1"/>
                </a:solidFill>
                <a:latin typeface="Constantia"/>
                <a:ea typeface="Constantia"/>
                <a:cs typeface="Constantia"/>
                <a:sym typeface="Constantia"/>
              </a:rPr>
              <a:t>El </a:t>
            </a:r>
            <a:r>
              <a:rPr lang="en-US" sz="1750" b="0" i="0" u="none" strike="noStrike" cap="none" dirty="0" err="1">
                <a:solidFill>
                  <a:schemeClr val="dk1"/>
                </a:solidFill>
                <a:latin typeface="Constantia"/>
                <a:ea typeface="Constantia"/>
                <a:cs typeface="Constantia"/>
                <a:sym typeface="Constantia"/>
              </a:rPr>
              <a:t>almacenamiento</a:t>
            </a:r>
            <a:r>
              <a:rPr lang="en-US" sz="1750" b="0" i="0" u="none" strike="noStrike" cap="none" dirty="0">
                <a:solidFill>
                  <a:schemeClr val="dk1"/>
                </a:solidFill>
                <a:latin typeface="Constantia"/>
                <a:ea typeface="Constantia"/>
                <a:cs typeface="Constantia"/>
                <a:sym typeface="Constantia"/>
              </a:rPr>
              <a:t> de </a:t>
            </a:r>
            <a:r>
              <a:rPr lang="en-US" sz="1750" b="0" i="0" u="none" strike="noStrike" cap="none" dirty="0" err="1">
                <a:solidFill>
                  <a:schemeClr val="dk1"/>
                </a:solidFill>
                <a:latin typeface="Constantia"/>
                <a:ea typeface="Constantia"/>
                <a:cs typeface="Constantia"/>
                <a:sym typeface="Constantia"/>
              </a:rPr>
              <a:t>datos</a:t>
            </a:r>
            <a:r>
              <a:rPr lang="en-US" sz="1750" b="0" i="0" u="none" strike="noStrike" cap="none" dirty="0">
                <a:solidFill>
                  <a:schemeClr val="dk1"/>
                </a:solidFill>
                <a:latin typeface="Constantia"/>
                <a:ea typeface="Constantia"/>
                <a:cs typeface="Constantia"/>
                <a:sym typeface="Constantia"/>
              </a:rPr>
              <a:t> es </a:t>
            </a:r>
            <a:r>
              <a:rPr lang="en-US" sz="1750" b="0" i="0" u="none" strike="noStrike" cap="none" dirty="0" err="1">
                <a:solidFill>
                  <a:schemeClr val="dk1"/>
                </a:solidFill>
                <a:latin typeface="Constantia"/>
                <a:ea typeface="Constantia"/>
                <a:cs typeface="Constantia"/>
                <a:sym typeface="Constantia"/>
              </a:rPr>
              <a:t>económico</a:t>
            </a:r>
            <a:r>
              <a:rPr lang="en-US" sz="1750" b="0" i="0" u="none" strike="noStrike" cap="none" dirty="0">
                <a:solidFill>
                  <a:schemeClr val="dk1"/>
                </a:solidFill>
                <a:latin typeface="Constantia"/>
                <a:ea typeface="Constantia"/>
                <a:cs typeface="Constantia"/>
                <a:sym typeface="Constantia"/>
              </a:rPr>
              <a:t> !</a:t>
            </a:r>
            <a:endParaRPr dirty="0"/>
          </a:p>
          <a:p>
            <a:pPr marL="342900" marR="0" lvl="0" indent="-342900" algn="l" rtl="0">
              <a:lnSpc>
                <a:spcPct val="100000"/>
              </a:lnSpc>
              <a:spcBef>
                <a:spcPts val="725"/>
              </a:spcBef>
              <a:spcAft>
                <a:spcPts val="0"/>
              </a:spcAft>
              <a:buClr>
                <a:srgbClr val="7E241A"/>
              </a:buClr>
              <a:buSzPts val="2538"/>
              <a:buFont typeface="Corbel"/>
              <a:buAutoNum type="arabicPeriod"/>
            </a:pPr>
            <a:r>
              <a:rPr lang="en-US" sz="1750" b="0" i="0" u="none" strike="noStrike" cap="none" dirty="0" err="1">
                <a:solidFill>
                  <a:schemeClr val="dk1"/>
                </a:solidFill>
                <a:latin typeface="Constantia"/>
                <a:ea typeface="Constantia"/>
                <a:cs typeface="Constantia"/>
                <a:sym typeface="Constantia"/>
              </a:rPr>
              <a:t>Computación</a:t>
            </a:r>
            <a:r>
              <a:rPr lang="en-US" sz="1750" b="0" i="0" u="none" strike="noStrike" cap="none" dirty="0">
                <a:solidFill>
                  <a:schemeClr val="dk1"/>
                </a:solidFill>
                <a:latin typeface="Constantia"/>
                <a:ea typeface="Constantia"/>
                <a:cs typeface="Constantia"/>
                <a:sym typeface="Constantia"/>
              </a:rPr>
              <a:t> </a:t>
            </a:r>
            <a:r>
              <a:rPr lang="en-US" sz="1750" b="0" i="0" u="none" strike="noStrike" cap="none" dirty="0" err="1">
                <a:solidFill>
                  <a:schemeClr val="dk1"/>
                </a:solidFill>
                <a:latin typeface="Constantia"/>
                <a:ea typeface="Constantia"/>
                <a:cs typeface="Constantia"/>
                <a:sym typeface="Constantia"/>
              </a:rPr>
              <a:t>paralela</a:t>
            </a:r>
            <a:r>
              <a:rPr lang="en-US" sz="1750" b="0" i="0" u="none" strike="noStrike" cap="none" dirty="0">
                <a:solidFill>
                  <a:schemeClr val="dk1"/>
                </a:solidFill>
                <a:latin typeface="Constantia"/>
                <a:ea typeface="Constantia"/>
                <a:cs typeface="Constantia"/>
                <a:sym typeface="Constantia"/>
              </a:rPr>
              <a:t> es </a:t>
            </a:r>
            <a:r>
              <a:rPr lang="en-US" sz="1750" b="0" i="0" u="none" strike="noStrike" cap="none" dirty="0" err="1">
                <a:solidFill>
                  <a:schemeClr val="dk1"/>
                </a:solidFill>
                <a:latin typeface="Constantia"/>
                <a:ea typeface="Constantia"/>
                <a:cs typeface="Constantia"/>
                <a:sym typeface="Constantia"/>
              </a:rPr>
              <a:t>económica</a:t>
            </a:r>
            <a:r>
              <a:rPr lang="en-US" sz="1750" b="0" i="0" u="none" strike="noStrike" cap="none" dirty="0">
                <a:solidFill>
                  <a:schemeClr val="dk1"/>
                </a:solidFill>
                <a:latin typeface="Constantia"/>
                <a:ea typeface="Constantia"/>
                <a:cs typeface="Constantia"/>
                <a:sym typeface="Constantia"/>
              </a:rPr>
              <a:t> (compute cluster)</a:t>
            </a:r>
            <a:endParaRPr dirty="0"/>
          </a:p>
          <a:p>
            <a:pPr marL="464326" marR="0" lvl="1" indent="-184926" algn="l" rtl="0">
              <a:lnSpc>
                <a:spcPct val="100000"/>
              </a:lnSpc>
              <a:spcBef>
                <a:spcPts val="675"/>
              </a:spcBef>
              <a:spcAft>
                <a:spcPts val="0"/>
              </a:spcAft>
              <a:buClr>
                <a:srgbClr val="7E241A"/>
              </a:buClr>
              <a:buSzPts val="2175"/>
              <a:buFont typeface="Arial"/>
              <a:buChar char="•"/>
            </a:pPr>
            <a:r>
              <a:rPr lang="en-US" sz="1500" b="0" i="0" u="none" strike="noStrike" cap="none" dirty="0">
                <a:solidFill>
                  <a:schemeClr val="dk1"/>
                </a:solidFill>
                <a:latin typeface="Constantia"/>
                <a:ea typeface="Constantia"/>
                <a:cs typeface="Constantia"/>
                <a:sym typeface="Constantia"/>
              </a:rPr>
              <a:t>Cloud, clusters de </a:t>
            </a:r>
            <a:r>
              <a:rPr lang="en-US" sz="1500" b="0" i="0" u="none" strike="noStrike" cap="none" dirty="0" err="1">
                <a:solidFill>
                  <a:schemeClr val="dk1"/>
                </a:solidFill>
                <a:latin typeface="Constantia"/>
                <a:ea typeface="Constantia"/>
                <a:cs typeface="Constantia"/>
                <a:sym typeface="Constantia"/>
              </a:rPr>
              <a:t>computadores</a:t>
            </a:r>
            <a:r>
              <a:rPr lang="en-US" sz="1500" b="0" i="0" u="none" strike="noStrike" cap="none" dirty="0">
                <a:solidFill>
                  <a:schemeClr val="dk1"/>
                </a:solidFill>
                <a:latin typeface="Constantia"/>
                <a:ea typeface="Constantia"/>
                <a:cs typeface="Constantia"/>
                <a:sym typeface="Constantia"/>
              </a:rPr>
              <a:t>, GPUs, </a:t>
            </a:r>
            <a:r>
              <a:rPr lang="en-US" sz="1500" b="0" i="0" u="none" strike="noStrike" cap="none" dirty="0" err="1">
                <a:solidFill>
                  <a:schemeClr val="dk1"/>
                </a:solidFill>
                <a:latin typeface="Constantia"/>
                <a:ea typeface="Constantia"/>
                <a:cs typeface="Constantia"/>
                <a:sym typeface="Constantia"/>
              </a:rPr>
              <a:t>procesadores</a:t>
            </a:r>
            <a:r>
              <a:rPr lang="en-US" sz="1500" b="0" i="0" u="none" strike="noStrike" cap="none" dirty="0">
                <a:solidFill>
                  <a:schemeClr val="dk1"/>
                </a:solidFill>
                <a:latin typeface="Constantia"/>
                <a:ea typeface="Constantia"/>
                <a:cs typeface="Constantia"/>
                <a:sym typeface="Constantia"/>
              </a:rPr>
              <a:t> tensor, …</a:t>
            </a:r>
            <a:endParaRPr sz="1500" b="0" i="0" u="none" strike="noStrike" cap="none" dirty="0">
              <a:solidFill>
                <a:schemeClr val="dk1"/>
              </a:solidFill>
              <a:latin typeface="Constantia"/>
              <a:ea typeface="Constantia"/>
              <a:cs typeface="Constantia"/>
              <a:sym typeface="Constantia"/>
            </a:endParaRPr>
          </a:p>
          <a:p>
            <a:pPr marL="464326" marR="0" lvl="1" indent="-184926" algn="l" rtl="0">
              <a:lnSpc>
                <a:spcPct val="100000"/>
              </a:lnSpc>
              <a:spcBef>
                <a:spcPts val="675"/>
              </a:spcBef>
              <a:spcAft>
                <a:spcPts val="0"/>
              </a:spcAft>
              <a:buClr>
                <a:srgbClr val="7E241A"/>
              </a:buClr>
              <a:buSzPts val="2175"/>
              <a:buFont typeface="Arial"/>
              <a:buNone/>
            </a:pPr>
            <a:endParaRPr sz="1500" b="0" i="0" u="none" strike="noStrike" cap="none" dirty="0">
              <a:solidFill>
                <a:schemeClr val="dk1"/>
              </a:solidFill>
              <a:latin typeface="Constantia"/>
              <a:ea typeface="Constantia"/>
              <a:cs typeface="Constantia"/>
              <a:sym typeface="Constantia"/>
            </a:endParaRPr>
          </a:p>
          <a:p>
            <a:pPr marL="0" marR="0" lvl="0" indent="0" algn="l" rtl="0">
              <a:lnSpc>
                <a:spcPct val="100000"/>
              </a:lnSpc>
              <a:spcBef>
                <a:spcPts val="725"/>
              </a:spcBef>
              <a:spcAft>
                <a:spcPts val="0"/>
              </a:spcAft>
              <a:buClr>
                <a:srgbClr val="7E241A"/>
              </a:buClr>
              <a:buSzPts val="2538"/>
              <a:buFont typeface="Arial"/>
              <a:buNone/>
            </a:pPr>
            <a:r>
              <a:rPr lang="en-US" sz="1750" b="0" i="0" u="none" strike="noStrike" cap="none" dirty="0" err="1">
                <a:solidFill>
                  <a:schemeClr val="dk1"/>
                </a:solidFill>
                <a:latin typeface="Constantia"/>
                <a:ea typeface="Constantia"/>
                <a:cs typeface="Constantia"/>
                <a:sym typeface="Constantia"/>
              </a:rPr>
              <a:t>Podriamos</a:t>
            </a:r>
            <a:r>
              <a:rPr lang="en-US" sz="1750" b="0" i="0" u="none" strike="noStrike" cap="none" dirty="0">
                <a:solidFill>
                  <a:schemeClr val="dk1"/>
                </a:solidFill>
                <a:latin typeface="Constantia"/>
                <a:ea typeface="Constantia"/>
                <a:cs typeface="Constantia"/>
                <a:sym typeface="Constantia"/>
              </a:rPr>
              <a:t> usar </a:t>
            </a:r>
            <a:r>
              <a:rPr lang="en-US" sz="1750" b="1" i="0" u="none" strike="noStrike" cap="none" dirty="0" err="1">
                <a:solidFill>
                  <a:schemeClr val="dk1"/>
                </a:solidFill>
                <a:latin typeface="Constantia"/>
                <a:ea typeface="Constantia"/>
                <a:cs typeface="Constantia"/>
                <a:sym typeface="Constantia"/>
              </a:rPr>
              <a:t>algoritmos</a:t>
            </a:r>
            <a:r>
              <a:rPr lang="en-US" sz="1750" b="1" i="0" u="none" strike="noStrike" cap="none" dirty="0">
                <a:solidFill>
                  <a:schemeClr val="dk1"/>
                </a:solidFill>
                <a:latin typeface="Constantia"/>
                <a:ea typeface="Constantia"/>
                <a:cs typeface="Constantia"/>
                <a:sym typeface="Constantia"/>
              </a:rPr>
              <a:t> + </a:t>
            </a:r>
            <a:r>
              <a:rPr lang="en-US" sz="1750" b="1" i="0" u="none" strike="noStrike" cap="none" dirty="0" err="1">
                <a:solidFill>
                  <a:schemeClr val="dk1"/>
                </a:solidFill>
                <a:latin typeface="Constantia"/>
                <a:ea typeface="Constantia"/>
                <a:cs typeface="Constantia"/>
                <a:sym typeface="Constantia"/>
              </a:rPr>
              <a:t>datos</a:t>
            </a:r>
            <a:r>
              <a:rPr lang="en-US" sz="1750" b="0" i="0" u="none" strike="noStrike" cap="none" dirty="0">
                <a:solidFill>
                  <a:schemeClr val="dk1"/>
                </a:solidFill>
                <a:latin typeface="Constantia"/>
                <a:ea typeface="Constantia"/>
                <a:cs typeface="Constantia"/>
                <a:sym typeface="Constantia"/>
              </a:rPr>
              <a:t> para </a:t>
            </a:r>
            <a:r>
              <a:rPr lang="en-US" sz="1750" b="0" i="0" u="none" strike="noStrike" cap="none" dirty="0" err="1">
                <a:solidFill>
                  <a:schemeClr val="dk1"/>
                </a:solidFill>
                <a:latin typeface="Constantia"/>
                <a:ea typeface="Constantia"/>
                <a:cs typeface="Constantia"/>
                <a:sym typeface="Constantia"/>
              </a:rPr>
              <a:t>entender</a:t>
            </a:r>
            <a:r>
              <a:rPr lang="en-US" sz="1750" b="0" i="0" u="none" strike="noStrike" cap="none" dirty="0">
                <a:solidFill>
                  <a:schemeClr val="dk1"/>
                </a:solidFill>
                <a:latin typeface="Constantia"/>
                <a:ea typeface="Constantia"/>
                <a:cs typeface="Constantia"/>
                <a:sym typeface="Constantia"/>
              </a:rPr>
              <a:t> </a:t>
            </a:r>
            <a:r>
              <a:rPr lang="en-US" sz="1750" b="0" i="0" u="none" strike="noStrike" cap="none" dirty="0" err="1">
                <a:solidFill>
                  <a:schemeClr val="dk1"/>
                </a:solidFill>
                <a:latin typeface="Constantia"/>
                <a:ea typeface="Constantia"/>
                <a:cs typeface="Constantia"/>
                <a:sym typeface="Constantia"/>
              </a:rPr>
              <a:t>fenómenos</a:t>
            </a:r>
            <a:r>
              <a:rPr lang="en-US" sz="1750" b="0" i="0" u="none" strike="noStrike" cap="none" dirty="0">
                <a:solidFill>
                  <a:schemeClr val="dk1"/>
                </a:solidFill>
                <a:latin typeface="Constantia"/>
                <a:ea typeface="Constantia"/>
                <a:cs typeface="Constantia"/>
                <a:sym typeface="Constantia"/>
              </a:rPr>
              <a:t>? </a:t>
            </a:r>
            <a:r>
              <a:rPr lang="en-US" sz="1750" b="0" i="0" u="none" strike="noStrike" cap="none" dirty="0" err="1">
                <a:solidFill>
                  <a:schemeClr val="dk1"/>
                </a:solidFill>
                <a:latin typeface="Constantia"/>
                <a:ea typeface="Constantia"/>
                <a:cs typeface="Constantia"/>
                <a:sym typeface="Constantia"/>
              </a:rPr>
              <a:t>Construir</a:t>
            </a:r>
            <a:r>
              <a:rPr lang="en-US" sz="1750" b="0" i="0" u="none" strike="noStrike" cap="none" dirty="0">
                <a:solidFill>
                  <a:schemeClr val="dk1"/>
                </a:solidFill>
                <a:latin typeface="Constantia"/>
                <a:ea typeface="Constantia"/>
                <a:cs typeface="Constantia"/>
                <a:sym typeface="Constantia"/>
              </a:rPr>
              <a:t> o </a:t>
            </a:r>
            <a:r>
              <a:rPr lang="en-US" sz="1750" b="0" i="0" u="none" strike="noStrike" cap="none" dirty="0" err="1">
                <a:solidFill>
                  <a:schemeClr val="dk1"/>
                </a:solidFill>
                <a:latin typeface="Constantia"/>
                <a:ea typeface="Constantia"/>
                <a:cs typeface="Constantia"/>
                <a:sym typeface="Constantia"/>
              </a:rPr>
              <a:t>aumentar</a:t>
            </a:r>
            <a:r>
              <a:rPr lang="en-US" sz="1750" b="0" i="0" u="none" strike="noStrike" cap="none" dirty="0">
                <a:solidFill>
                  <a:schemeClr val="dk1"/>
                </a:solidFill>
                <a:latin typeface="Constantia"/>
                <a:ea typeface="Constantia"/>
                <a:cs typeface="Constantia"/>
                <a:sym typeface="Constantia"/>
              </a:rPr>
              <a:t> </a:t>
            </a:r>
            <a:r>
              <a:rPr lang="en-US" sz="1750" b="1" i="0" u="none" strike="noStrike" cap="none" dirty="0" err="1">
                <a:solidFill>
                  <a:schemeClr val="dk1"/>
                </a:solidFill>
                <a:latin typeface="Constantia"/>
                <a:ea typeface="Constantia"/>
                <a:cs typeface="Constantia"/>
                <a:sym typeface="Constantia"/>
              </a:rPr>
              <a:t>modelos</a:t>
            </a:r>
            <a:r>
              <a:rPr lang="en-US" sz="1750" b="0" i="0" u="none" strike="noStrike" cap="none" dirty="0">
                <a:solidFill>
                  <a:schemeClr val="dk1"/>
                </a:solidFill>
                <a:latin typeface="Constantia"/>
                <a:ea typeface="Constantia"/>
                <a:cs typeface="Constantia"/>
                <a:sym typeface="Constantia"/>
              </a:rPr>
              <a:t>? </a:t>
            </a:r>
            <a:r>
              <a:rPr lang="en-US" sz="1750" b="0" i="0" u="none" strike="noStrike" cap="none" dirty="0" err="1">
                <a:solidFill>
                  <a:schemeClr val="dk1"/>
                </a:solidFill>
                <a:latin typeface="Constantia"/>
                <a:ea typeface="Constantia"/>
                <a:cs typeface="Constantia"/>
                <a:sym typeface="Constantia"/>
              </a:rPr>
              <a:t>Construir</a:t>
            </a:r>
            <a:r>
              <a:rPr lang="en-US" sz="1750" b="0" i="0" u="none" strike="noStrike" cap="none" dirty="0">
                <a:solidFill>
                  <a:schemeClr val="dk1"/>
                </a:solidFill>
                <a:latin typeface="Constantia"/>
                <a:ea typeface="Constantia"/>
                <a:cs typeface="Constantia"/>
                <a:sym typeface="Constantia"/>
              </a:rPr>
              <a:t> </a:t>
            </a:r>
            <a:r>
              <a:rPr lang="en-US" sz="1750" b="1" i="0" u="none" strike="noStrike" cap="none" dirty="0" err="1">
                <a:solidFill>
                  <a:schemeClr val="dk1"/>
                </a:solidFill>
                <a:latin typeface="Constantia"/>
                <a:ea typeface="Constantia"/>
                <a:cs typeface="Constantia"/>
                <a:sym typeface="Constantia"/>
              </a:rPr>
              <a:t>detectores</a:t>
            </a:r>
            <a:r>
              <a:rPr lang="en-US" sz="1750" b="0" i="0" u="none" strike="noStrike" cap="none" dirty="0">
                <a:solidFill>
                  <a:schemeClr val="dk1"/>
                </a:solidFill>
                <a:latin typeface="Constantia"/>
                <a:ea typeface="Constantia"/>
                <a:cs typeface="Constantia"/>
                <a:sym typeface="Constantia"/>
              </a:rPr>
              <a:t>? </a:t>
            </a:r>
            <a:r>
              <a:rPr lang="en-US" sz="1750" b="0" i="0" u="none" strike="noStrike" cap="none" dirty="0" err="1">
                <a:solidFill>
                  <a:schemeClr val="dk1"/>
                </a:solidFill>
                <a:latin typeface="Constantia"/>
                <a:ea typeface="Constantia"/>
                <a:cs typeface="Constantia"/>
                <a:sym typeface="Constantia"/>
              </a:rPr>
              <a:t>Hacer</a:t>
            </a:r>
            <a:r>
              <a:rPr lang="en-US" sz="1750" b="0" i="0" u="none" strike="noStrike" cap="none" dirty="0">
                <a:solidFill>
                  <a:schemeClr val="dk1"/>
                </a:solidFill>
                <a:latin typeface="Constantia"/>
                <a:ea typeface="Constantia"/>
                <a:cs typeface="Constantia"/>
                <a:sym typeface="Constantia"/>
              </a:rPr>
              <a:t> </a:t>
            </a:r>
            <a:r>
              <a:rPr lang="en-US" sz="1750" b="1" i="0" u="none" strike="noStrike" cap="none" dirty="0" err="1">
                <a:solidFill>
                  <a:schemeClr val="dk1"/>
                </a:solidFill>
                <a:latin typeface="Constantia"/>
                <a:ea typeface="Constantia"/>
                <a:cs typeface="Constantia"/>
                <a:sym typeface="Constantia"/>
              </a:rPr>
              <a:t>diagnosticos</a:t>
            </a:r>
            <a:r>
              <a:rPr lang="en-US" sz="1750" b="0" i="0" u="none" strike="noStrike" cap="none" dirty="0">
                <a:solidFill>
                  <a:schemeClr val="dk1"/>
                </a:solidFill>
                <a:latin typeface="Constantia"/>
                <a:ea typeface="Constantia"/>
                <a:cs typeface="Constantia"/>
                <a:sym typeface="Constantia"/>
              </a:rPr>
              <a:t>?</a:t>
            </a:r>
            <a:endParaRPr dirty="0"/>
          </a:p>
        </p:txBody>
      </p:sp>
      <p:sp>
        <p:nvSpPr>
          <p:cNvPr id="158" name="Google Shape;158;p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a:t>
            </a:fld>
            <a:endParaRPr sz="800" b="0" i="0" u="none" strike="noStrike" cap="none">
              <a:solidFill>
                <a:schemeClr val="dk1"/>
              </a:solidFill>
              <a:latin typeface="Corbel"/>
              <a:ea typeface="Corbel"/>
              <a:cs typeface="Corbel"/>
              <a:sym typeface="Corbel"/>
            </a:endParaRPr>
          </a:p>
        </p:txBody>
      </p:sp>
      <p:pic>
        <p:nvPicPr>
          <p:cNvPr id="159" name="Google Shape;159;p2"/>
          <p:cNvPicPr preferRelativeResize="0"/>
          <p:nvPr/>
        </p:nvPicPr>
        <p:blipFill rotWithShape="1">
          <a:blip r:embed="rId3">
            <a:alphaModFix/>
          </a:blip>
          <a:srcRect/>
          <a:stretch/>
        </p:blipFill>
        <p:spPr>
          <a:xfrm>
            <a:off x="6398076" y="1775012"/>
            <a:ext cx="2570751" cy="1316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1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Datos</a:t>
            </a:r>
            <a:r>
              <a:rPr lang="en-US" dirty="0"/>
              <a:t> </a:t>
            </a:r>
            <a:r>
              <a:rPr lang="en-US" dirty="0" err="1"/>
              <a:t>Tabulados</a:t>
            </a:r>
            <a:r>
              <a:rPr lang="en-US" dirty="0"/>
              <a:t> (</a:t>
            </a:r>
            <a:r>
              <a:rPr lang="en-US" dirty="0" err="1"/>
              <a:t>Relacional</a:t>
            </a:r>
            <a:r>
              <a:rPr lang="en-US" dirty="0"/>
              <a:t>)</a:t>
            </a:r>
            <a:br>
              <a:rPr lang="en-US" dirty="0"/>
            </a:br>
            <a:r>
              <a:rPr lang="en-US" dirty="0"/>
              <a:t>y Joins / Lookups (</a:t>
            </a:r>
            <a:r>
              <a:rPr lang="en-US" dirty="0" err="1"/>
              <a:t>ej</a:t>
            </a:r>
            <a:r>
              <a:rPr lang="en-US" dirty="0"/>
              <a:t>. Web Services)</a:t>
            </a:r>
            <a:endParaRPr dirty="0"/>
          </a:p>
        </p:txBody>
      </p:sp>
      <p:pic>
        <p:nvPicPr>
          <p:cNvPr id="307" name="Google Shape;307;p17"/>
          <p:cNvPicPr preferRelativeResize="0"/>
          <p:nvPr/>
        </p:nvPicPr>
        <p:blipFill rotWithShape="1">
          <a:blip r:embed="rId3">
            <a:alphaModFix/>
          </a:blip>
          <a:srcRect/>
          <a:stretch/>
        </p:blipFill>
        <p:spPr>
          <a:xfrm>
            <a:off x="0" y="1384951"/>
            <a:ext cx="9144000" cy="1711245"/>
          </a:xfrm>
          <a:prstGeom prst="rect">
            <a:avLst/>
          </a:prstGeom>
          <a:noFill/>
          <a:ln>
            <a:noFill/>
          </a:ln>
        </p:spPr>
      </p:pic>
      <p:sp>
        <p:nvSpPr>
          <p:cNvPr id="308" name="Google Shape;308;p1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20</a:t>
            </a:fld>
            <a:endParaRPr sz="800" b="0" i="0" u="none" strike="noStrike" cap="none">
              <a:solidFill>
                <a:schemeClr val="dk1"/>
              </a:solidFill>
              <a:latin typeface="Corbel"/>
              <a:ea typeface="Corbel"/>
              <a:cs typeface="Corbel"/>
              <a:sym typeface="Corbel"/>
            </a:endParaRPr>
          </a:p>
        </p:txBody>
      </p:sp>
      <p:sp>
        <p:nvSpPr>
          <p:cNvPr id="309" name="Google Shape;309;p17"/>
          <p:cNvSpPr txBox="1"/>
          <p:nvPr/>
        </p:nvSpPr>
        <p:spPr>
          <a:xfrm>
            <a:off x="2755557" y="1096283"/>
            <a:ext cx="177805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New York Taxi Data</a:t>
            </a:r>
            <a:endParaRPr/>
          </a:p>
        </p:txBody>
      </p:sp>
      <p:pic>
        <p:nvPicPr>
          <p:cNvPr id="310" name="Google Shape;310;p17"/>
          <p:cNvPicPr preferRelativeResize="0"/>
          <p:nvPr/>
        </p:nvPicPr>
        <p:blipFill rotWithShape="1">
          <a:blip r:embed="rId4">
            <a:alphaModFix/>
          </a:blip>
          <a:srcRect/>
          <a:stretch/>
        </p:blipFill>
        <p:spPr>
          <a:xfrm>
            <a:off x="3632885" y="3228598"/>
            <a:ext cx="4390595" cy="2357784"/>
          </a:xfrm>
          <a:prstGeom prst="rect">
            <a:avLst/>
          </a:prstGeom>
          <a:noFill/>
          <a:ln>
            <a:noFill/>
          </a:ln>
        </p:spPr>
      </p:pic>
      <p:sp>
        <p:nvSpPr>
          <p:cNvPr id="311" name="Google Shape;311;p17"/>
          <p:cNvSpPr txBox="1"/>
          <p:nvPr/>
        </p:nvSpPr>
        <p:spPr>
          <a:xfrm>
            <a:off x="2562309" y="3819821"/>
            <a:ext cx="1177651" cy="738623"/>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dirty="0" err="1">
                <a:solidFill>
                  <a:srgbClr val="000000"/>
                </a:solidFill>
                <a:latin typeface="Arial"/>
                <a:ea typeface="Arial"/>
                <a:cs typeface="Arial"/>
                <a:sym typeface="Arial"/>
              </a:rPr>
              <a:t>Datos</a:t>
            </a:r>
            <a:r>
              <a:rPr lang="en-US" sz="1400" b="0" i="0" u="none" strike="noStrike" cap="none" dirty="0">
                <a:solidFill>
                  <a:srgbClr val="000000"/>
                </a:solidFill>
                <a:latin typeface="Arial"/>
                <a:ea typeface="Arial"/>
                <a:cs typeface="Arial"/>
                <a:sym typeface="Arial"/>
              </a:rPr>
              <a:t> de </a:t>
            </a:r>
            <a:r>
              <a:rPr lang="en-US" sz="1400" b="0" i="0" u="none" strike="noStrike" cap="none" dirty="0" err="1">
                <a:solidFill>
                  <a:srgbClr val="000000"/>
                </a:solidFill>
                <a:latin typeface="Arial"/>
                <a:ea typeface="Arial"/>
                <a:cs typeface="Arial"/>
                <a:sym typeface="Arial"/>
              </a:rPr>
              <a:t>geocodificación</a:t>
            </a:r>
            <a:r>
              <a:rPr lang="en-US" sz="1400" b="0" i="0" u="none" strike="noStrike" cap="none" dirty="0">
                <a:solidFill>
                  <a:srgbClr val="000000"/>
                </a:solidFill>
                <a:latin typeface="Arial"/>
                <a:ea typeface="Arial"/>
                <a:cs typeface="Arial"/>
                <a:sym typeface="Arial"/>
              </a:rPr>
              <a:t> </a:t>
            </a:r>
            <a:r>
              <a:rPr lang="en-US" sz="1400" b="0" i="0" u="none" strike="noStrike" cap="none" dirty="0" err="1">
                <a:solidFill>
                  <a:srgbClr val="000000"/>
                </a:solidFill>
                <a:latin typeface="Arial"/>
                <a:ea typeface="Arial"/>
                <a:cs typeface="Arial"/>
                <a:sym typeface="Arial"/>
              </a:rPr>
              <a:t>inversa</a:t>
            </a:r>
            <a:endParaRPr dirty="0"/>
          </a:p>
        </p:txBody>
      </p:sp>
      <p:sp>
        <p:nvSpPr>
          <p:cNvPr id="312" name="Google Shape;312;p17"/>
          <p:cNvSpPr/>
          <p:nvPr/>
        </p:nvSpPr>
        <p:spPr>
          <a:xfrm>
            <a:off x="2001795" y="1618735"/>
            <a:ext cx="2335427" cy="271849"/>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3" name="Google Shape;313;p17"/>
          <p:cNvSpPr/>
          <p:nvPr/>
        </p:nvSpPr>
        <p:spPr>
          <a:xfrm>
            <a:off x="6933235" y="4016415"/>
            <a:ext cx="1090245" cy="172738"/>
          </a:xfrm>
          <a:prstGeom prst="roundRect">
            <a:avLst>
              <a:gd name="adj" fmla="val 16667"/>
            </a:avLst>
          </a:prstGeom>
          <a:no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cxnSp>
        <p:nvCxnSpPr>
          <p:cNvPr id="314" name="Google Shape;314;p17"/>
          <p:cNvCxnSpPr/>
          <p:nvPr/>
        </p:nvCxnSpPr>
        <p:spPr>
          <a:xfrm>
            <a:off x="4421529" y="1770927"/>
            <a:ext cx="2430600" cy="2257200"/>
          </a:xfrm>
          <a:prstGeom prst="bentConnector3">
            <a:avLst>
              <a:gd name="adj1" fmla="val 50000"/>
            </a:avLst>
          </a:prstGeom>
          <a:noFill/>
          <a:ln w="9525" cap="flat" cmpd="sng">
            <a:solidFill>
              <a:srgbClr val="A82B1E"/>
            </a:solidFill>
            <a:prstDash val="solid"/>
            <a:round/>
            <a:headEnd type="none" w="sm" len="sm"/>
            <a:tailEnd type="triangle" w="med" len="med"/>
          </a:ln>
        </p:spPr>
      </p:cxnSp>
      <p:sp>
        <p:nvSpPr>
          <p:cNvPr id="315" name="Google Shape;315;p17"/>
          <p:cNvSpPr/>
          <p:nvPr/>
        </p:nvSpPr>
        <p:spPr>
          <a:xfrm>
            <a:off x="6030410" y="5034987"/>
            <a:ext cx="428263" cy="551395"/>
          </a:xfrm>
          <a:prstGeom prst="up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316" name="Google Shape;316;p17"/>
          <p:cNvPicPr preferRelativeResize="0"/>
          <p:nvPr/>
        </p:nvPicPr>
        <p:blipFill rotWithShape="1">
          <a:blip r:embed="rId5">
            <a:alphaModFix/>
          </a:blip>
          <a:srcRect l="23687" t="6134" b="25895"/>
          <a:stretch/>
        </p:blipFill>
        <p:spPr>
          <a:xfrm>
            <a:off x="207347" y="4288039"/>
            <a:ext cx="2354962" cy="1267223"/>
          </a:xfrm>
          <a:prstGeom prst="rect">
            <a:avLst/>
          </a:prstGeom>
          <a:noFill/>
          <a:ln>
            <a:noFill/>
          </a:ln>
        </p:spPr>
      </p:pic>
      <p:sp>
        <p:nvSpPr>
          <p:cNvPr id="317" name="Google Shape;317;p17"/>
          <p:cNvSpPr/>
          <p:nvPr/>
        </p:nvSpPr>
        <p:spPr>
          <a:xfrm rot="-5400000">
            <a:off x="2916449" y="4796736"/>
            <a:ext cx="428263" cy="551395"/>
          </a:xfrm>
          <a:prstGeom prst="upArrow">
            <a:avLst>
              <a:gd name="adj1" fmla="val 50000"/>
              <a:gd name="adj2" fmla="val 50000"/>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18" name="Google Shape;318;p17"/>
          <p:cNvSpPr txBox="1"/>
          <p:nvPr/>
        </p:nvSpPr>
        <p:spPr>
          <a:xfrm>
            <a:off x="2562309" y="5282110"/>
            <a:ext cx="1253717"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vista de </a:t>
            </a:r>
            <a:r>
              <a:rPr lang="en-US" sz="1400" b="0" i="0" u="none" strike="noStrike" cap="none" dirty="0" err="1">
                <a:solidFill>
                  <a:srgbClr val="000000"/>
                </a:solidFill>
                <a:latin typeface="Arial"/>
                <a:ea typeface="Arial"/>
                <a:cs typeface="Arial"/>
                <a:sym typeface="Arial"/>
              </a:rPr>
              <a:t>calle</a:t>
            </a:r>
            <a:endParaRPr dirty="0"/>
          </a:p>
        </p:txBody>
      </p:sp>
    </p:spTree>
    <p:extLst>
      <p:ext uri="{BB962C8B-B14F-4D97-AF65-F5344CB8AC3E}">
        <p14:creationId xmlns:p14="http://schemas.microsoft.com/office/powerpoint/2010/main" val="3202338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18"/>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Qué</a:t>
            </a:r>
            <a:r>
              <a:rPr lang="en-US" dirty="0"/>
              <a:t> </a:t>
            </a:r>
            <a:r>
              <a:rPr lang="en-US" dirty="0" err="1"/>
              <a:t>hace</a:t>
            </a:r>
            <a:r>
              <a:rPr lang="en-US" dirty="0"/>
              <a:t> a los </a:t>
            </a:r>
            <a:r>
              <a:rPr lang="en-US" dirty="0" err="1"/>
              <a:t>Datos</a:t>
            </a:r>
            <a:r>
              <a:rPr lang="en-US" dirty="0"/>
              <a:t> “Big” Data?</a:t>
            </a:r>
            <a:endParaRPr dirty="0"/>
          </a:p>
        </p:txBody>
      </p:sp>
      <p:sp>
        <p:nvSpPr>
          <p:cNvPr id="325" name="Google Shape;325;p18"/>
          <p:cNvSpPr txBox="1">
            <a:spLocks noGrp="1"/>
          </p:cNvSpPr>
          <p:nvPr>
            <p:ph type="body" idx="1"/>
          </p:nvPr>
        </p:nvSpPr>
        <p:spPr>
          <a:xfrm>
            <a:off x="1112838" y="1032813"/>
            <a:ext cx="7515225" cy="4186888"/>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Clr>
                <a:srgbClr val="7E241A"/>
              </a:buClr>
              <a:buSzPts val="2538"/>
              <a:buFont typeface="Arial"/>
              <a:buNone/>
            </a:pPr>
            <a:r>
              <a:rPr lang="en-US" i="1" dirty="0">
                <a:solidFill>
                  <a:srgbClr val="7E241A"/>
                </a:solidFill>
              </a:rPr>
              <a:t>Un gigabyte?  Un petabyte?  Un yottabyte?</a:t>
            </a:r>
            <a:endParaRPr dirty="0"/>
          </a:p>
          <a:p>
            <a:pPr marL="0" lvl="0" indent="0" algn="ctr" rtl="0">
              <a:lnSpc>
                <a:spcPct val="100000"/>
              </a:lnSpc>
              <a:spcBef>
                <a:spcPts val="725"/>
              </a:spcBef>
              <a:spcAft>
                <a:spcPts val="0"/>
              </a:spcAft>
              <a:buClr>
                <a:srgbClr val="7E241A"/>
              </a:buClr>
              <a:buSzPts val="2538"/>
              <a:buFont typeface="Arial"/>
              <a:buNone/>
            </a:pPr>
            <a:r>
              <a:rPr lang="en-US" i="1" dirty="0">
                <a:solidFill>
                  <a:srgbClr val="7E241A"/>
                </a:solidFill>
              </a:rPr>
              <a:t>Un </a:t>
            </a:r>
            <a:r>
              <a:rPr lang="en-US" i="1" dirty="0" err="1">
                <a:solidFill>
                  <a:srgbClr val="7E241A"/>
                </a:solidFill>
              </a:rPr>
              <a:t>Millón</a:t>
            </a:r>
            <a:r>
              <a:rPr lang="en-US" i="1" dirty="0">
                <a:solidFill>
                  <a:srgbClr val="7E241A"/>
                </a:solidFill>
              </a:rPr>
              <a:t> de </a:t>
            </a:r>
            <a:r>
              <a:rPr lang="en-US" i="1" dirty="0" err="1">
                <a:solidFill>
                  <a:srgbClr val="7E241A"/>
                </a:solidFill>
              </a:rPr>
              <a:t>registros</a:t>
            </a:r>
            <a:r>
              <a:rPr lang="en-US" i="1" dirty="0">
                <a:solidFill>
                  <a:srgbClr val="7E241A"/>
                </a:solidFill>
              </a:rPr>
              <a:t>? Un </a:t>
            </a:r>
            <a:r>
              <a:rPr lang="en-US" i="1" dirty="0" err="1">
                <a:solidFill>
                  <a:srgbClr val="7E241A"/>
                </a:solidFill>
              </a:rPr>
              <a:t>Billón</a:t>
            </a:r>
            <a:r>
              <a:rPr lang="en-US" i="1" dirty="0">
                <a:solidFill>
                  <a:srgbClr val="7E241A"/>
                </a:solidFill>
              </a:rPr>
              <a:t> de </a:t>
            </a:r>
            <a:r>
              <a:rPr lang="en-US" i="1" dirty="0" err="1">
                <a:solidFill>
                  <a:srgbClr val="7E241A"/>
                </a:solidFill>
              </a:rPr>
              <a:t>registros</a:t>
            </a:r>
            <a:r>
              <a:rPr lang="en-US" i="1" dirty="0">
                <a:solidFill>
                  <a:srgbClr val="7E241A"/>
                </a:solidFill>
              </a:rPr>
              <a:t>? Un </a:t>
            </a:r>
            <a:r>
              <a:rPr lang="en-US" i="1" dirty="0" err="1">
                <a:solidFill>
                  <a:srgbClr val="7E241A"/>
                </a:solidFill>
              </a:rPr>
              <a:t>Trillón</a:t>
            </a:r>
            <a:r>
              <a:rPr lang="en-US" i="1" dirty="0">
                <a:solidFill>
                  <a:srgbClr val="7E241A"/>
                </a:solidFill>
              </a:rPr>
              <a:t> de </a:t>
            </a:r>
            <a:r>
              <a:rPr lang="en-US" i="1" dirty="0" err="1">
                <a:solidFill>
                  <a:srgbClr val="7E241A"/>
                </a:solidFill>
              </a:rPr>
              <a:t>registros</a:t>
            </a:r>
            <a:r>
              <a:rPr lang="en-US" i="1" dirty="0">
                <a:solidFill>
                  <a:srgbClr val="7E241A"/>
                </a:solidFill>
              </a:rPr>
              <a:t>?</a:t>
            </a:r>
            <a:endParaRPr dirty="0"/>
          </a:p>
          <a:p>
            <a:pPr marL="464326" lvl="1" indent="-40474" algn="l" rtl="0">
              <a:lnSpc>
                <a:spcPct val="100000"/>
              </a:lnSpc>
              <a:spcBef>
                <a:spcPts val="675"/>
              </a:spcBef>
              <a:spcAft>
                <a:spcPts val="0"/>
              </a:spcAft>
              <a:buClr>
                <a:srgbClr val="7E241A"/>
              </a:buClr>
              <a:buSzPts val="2175"/>
              <a:buFont typeface="Arial"/>
              <a:buNone/>
            </a:pPr>
            <a:endParaRPr dirty="0"/>
          </a:p>
          <a:p>
            <a:pPr marL="0" lvl="0" indent="0" algn="l" rtl="0">
              <a:lnSpc>
                <a:spcPct val="100000"/>
              </a:lnSpc>
              <a:spcBef>
                <a:spcPts val="725"/>
              </a:spcBef>
              <a:spcAft>
                <a:spcPts val="0"/>
              </a:spcAft>
              <a:buClr>
                <a:srgbClr val="7E241A"/>
              </a:buClr>
              <a:buSzPts val="2538"/>
              <a:buFont typeface="Arial"/>
              <a:buNone/>
            </a:pPr>
            <a:r>
              <a:rPr lang="es-ES" dirty="0"/>
              <a:t>No existe una definición de consenso, pero desde nuestra perspectiva </a:t>
            </a:r>
            <a:r>
              <a:rPr lang="en-US" dirty="0"/>
              <a:t>:</a:t>
            </a:r>
            <a:endParaRPr dirty="0"/>
          </a:p>
          <a:p>
            <a:pPr marL="464326" lvl="1" indent="-178587" algn="l" rtl="0">
              <a:lnSpc>
                <a:spcPct val="100000"/>
              </a:lnSpc>
              <a:spcBef>
                <a:spcPts val="675"/>
              </a:spcBef>
              <a:spcAft>
                <a:spcPts val="0"/>
              </a:spcAft>
              <a:buClr>
                <a:srgbClr val="7E241A"/>
              </a:buClr>
              <a:buSzPts val="2175"/>
              <a:buFont typeface="Arial"/>
              <a:buChar char="•"/>
            </a:pPr>
            <a:r>
              <a:rPr lang="es-ES" dirty="0"/>
              <a:t>Demasiado </a:t>
            </a:r>
            <a:r>
              <a:rPr lang="es-ES" b="1" dirty="0"/>
              <a:t>complejo para que un humano </a:t>
            </a:r>
            <a:r>
              <a:rPr lang="es-ES" dirty="0"/>
              <a:t>lo entienda directamente</a:t>
            </a:r>
            <a:endParaRPr dirty="0"/>
          </a:p>
          <a:p>
            <a:pPr marL="464326" lvl="1" indent="-178587" algn="l" rtl="0">
              <a:lnSpc>
                <a:spcPct val="100000"/>
              </a:lnSpc>
              <a:spcBef>
                <a:spcPts val="675"/>
              </a:spcBef>
              <a:spcAft>
                <a:spcPts val="0"/>
              </a:spcAft>
              <a:buClr>
                <a:srgbClr val="7E241A"/>
              </a:buClr>
              <a:buSzPts val="2175"/>
              <a:buFont typeface="Arial"/>
              <a:buChar char="•"/>
            </a:pPr>
            <a:r>
              <a:rPr lang="es-ES" dirty="0"/>
              <a:t>No cabe en </a:t>
            </a:r>
            <a:r>
              <a:rPr lang="es-ES" b="1" dirty="0"/>
              <a:t>un único espacio de memoria uniforme </a:t>
            </a:r>
            <a:r>
              <a:rPr lang="es-ES" dirty="0"/>
              <a:t>(por ejemplo, variables en Python), lo que significa que debemos pensar detenidamente sobre la E/S y/o la comunicación.</a:t>
            </a:r>
            <a:endParaRPr dirty="0"/>
          </a:p>
          <a:p>
            <a:pPr marL="464326" lvl="1" indent="-178587" algn="l" rtl="0">
              <a:lnSpc>
                <a:spcPct val="100000"/>
              </a:lnSpc>
              <a:spcBef>
                <a:spcPts val="675"/>
              </a:spcBef>
              <a:spcAft>
                <a:spcPts val="0"/>
              </a:spcAft>
              <a:buClr>
                <a:srgbClr val="7E241A"/>
              </a:buClr>
              <a:buSzPts val="2175"/>
              <a:buFont typeface="Arial"/>
              <a:buChar char="•"/>
            </a:pPr>
            <a:r>
              <a:rPr lang="es-ES" dirty="0"/>
              <a:t>Necesita más que algoritmos de </a:t>
            </a:r>
            <a:r>
              <a:rPr lang="es-ES" b="1" dirty="0"/>
              <a:t>fuerza bruta </a:t>
            </a:r>
            <a:r>
              <a:rPr lang="es-ES" dirty="0"/>
              <a:t>para analizar</a:t>
            </a:r>
            <a:endParaRPr dirty="0"/>
          </a:p>
          <a:p>
            <a:pPr marL="464326" lvl="1" indent="-178587" algn="l" rtl="0">
              <a:lnSpc>
                <a:spcPct val="100000"/>
              </a:lnSpc>
              <a:spcBef>
                <a:spcPts val="675"/>
              </a:spcBef>
              <a:spcAft>
                <a:spcPts val="0"/>
              </a:spcAft>
              <a:buClr>
                <a:srgbClr val="7E241A"/>
              </a:buClr>
              <a:buSzPts val="2175"/>
              <a:buFont typeface="Arial"/>
              <a:buChar char="•"/>
            </a:pPr>
            <a:r>
              <a:rPr lang="es-ES" dirty="0"/>
              <a:t>Puede requerir que </a:t>
            </a:r>
            <a:r>
              <a:rPr lang="es-ES" b="1" dirty="0"/>
              <a:t>varias computadoras </a:t>
            </a:r>
            <a:r>
              <a:rPr lang="es-ES" dirty="0"/>
              <a:t>trabajen en paralelo para procesar</a:t>
            </a:r>
            <a:endParaRPr dirty="0"/>
          </a:p>
          <a:p>
            <a:pPr marL="464326" lvl="1" indent="-178587" algn="l" rtl="0">
              <a:lnSpc>
                <a:spcPct val="100000"/>
              </a:lnSpc>
              <a:spcBef>
                <a:spcPts val="675"/>
              </a:spcBef>
              <a:spcAft>
                <a:spcPts val="0"/>
              </a:spcAft>
              <a:buClr>
                <a:srgbClr val="7E241A"/>
              </a:buClr>
              <a:buSzPts val="2175"/>
              <a:buFont typeface="Arial"/>
              <a:buChar char="•"/>
            </a:pPr>
            <a:r>
              <a:rPr lang="es-ES" dirty="0"/>
              <a:t>Posiblemente alta dimensionalidad, requiriendo </a:t>
            </a:r>
            <a:r>
              <a:rPr lang="es-ES" b="1" dirty="0"/>
              <a:t>selección de características y reducción de dimensionalidad</a:t>
            </a:r>
            <a:endParaRPr b="1" dirty="0"/>
          </a:p>
          <a:p>
            <a:pPr marL="464326" lvl="1" indent="-178587" algn="l" rtl="0">
              <a:lnSpc>
                <a:spcPct val="100000"/>
              </a:lnSpc>
              <a:spcBef>
                <a:spcPts val="675"/>
              </a:spcBef>
              <a:spcAft>
                <a:spcPts val="0"/>
              </a:spcAft>
              <a:buClr>
                <a:srgbClr val="7E241A"/>
              </a:buClr>
              <a:buSzPts val="2175"/>
              <a:buFont typeface="Arial"/>
              <a:buChar char="•"/>
            </a:pPr>
            <a:r>
              <a:rPr lang="en-US" dirty="0" err="1"/>
              <a:t>Puede</a:t>
            </a:r>
            <a:r>
              <a:rPr lang="en-US" dirty="0"/>
              <a:t> </a:t>
            </a:r>
            <a:r>
              <a:rPr lang="en-US" dirty="0" err="1"/>
              <a:t>estar</a:t>
            </a:r>
            <a:r>
              <a:rPr lang="en-US" dirty="0"/>
              <a:t> </a:t>
            </a:r>
            <a:r>
              <a:rPr lang="en-US" dirty="0" err="1"/>
              <a:t>cambiando</a:t>
            </a:r>
            <a:r>
              <a:rPr lang="en-US" dirty="0"/>
              <a:t> </a:t>
            </a:r>
            <a:r>
              <a:rPr lang="en-US" dirty="0" err="1"/>
              <a:t>rápidamente</a:t>
            </a:r>
            <a:r>
              <a:rPr lang="en-US" dirty="0"/>
              <a:t> (</a:t>
            </a:r>
            <a:r>
              <a:rPr lang="en-US" b="1" dirty="0" err="1"/>
              <a:t>alta</a:t>
            </a:r>
            <a:r>
              <a:rPr lang="en-US" b="1" dirty="0"/>
              <a:t> </a:t>
            </a:r>
            <a:r>
              <a:rPr lang="en-US" b="1" dirty="0" err="1"/>
              <a:t>velocidad</a:t>
            </a:r>
            <a:r>
              <a:rPr lang="en-US" dirty="0"/>
              <a:t>)</a:t>
            </a:r>
            <a:endParaRPr dirty="0"/>
          </a:p>
        </p:txBody>
      </p:sp>
      <p:sp>
        <p:nvSpPr>
          <p:cNvPr id="326" name="Google Shape;326;p18"/>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21</a:t>
            </a:fld>
            <a:endParaRPr sz="800">
              <a:latin typeface="Corbel"/>
              <a:ea typeface="Corbel"/>
              <a:cs typeface="Corbel"/>
              <a:sym typeface="Corbe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19"/>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s-ES" dirty="0"/>
              <a:t>¿Qué implica D</a:t>
            </a:r>
            <a:r>
              <a:rPr lang="en-US" dirty="0" err="1"/>
              <a:t>ata</a:t>
            </a:r>
            <a:r>
              <a:rPr lang="en-US" dirty="0"/>
              <a:t> Analytics</a:t>
            </a:r>
            <a:r>
              <a:rPr lang="es-ES" dirty="0"/>
              <a:t>? </a:t>
            </a:r>
            <a:endParaRPr dirty="0"/>
          </a:p>
        </p:txBody>
      </p:sp>
      <p:sp>
        <p:nvSpPr>
          <p:cNvPr id="333" name="Google Shape;333;p19"/>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334" name="Google Shape;334;p19"/>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22</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20"/>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a:t>El </a:t>
            </a:r>
            <a:r>
              <a:rPr lang="en-US" dirty="0" err="1"/>
              <a:t>Objetivo</a:t>
            </a:r>
            <a:r>
              <a:rPr lang="en-US" dirty="0"/>
              <a:t> de Data Analytics:</a:t>
            </a:r>
            <a:br>
              <a:rPr lang="en-US" dirty="0"/>
            </a:br>
            <a:r>
              <a:rPr lang="en-US" dirty="0"/>
              <a:t>De </a:t>
            </a:r>
            <a:r>
              <a:rPr lang="en-US" dirty="0" err="1"/>
              <a:t>Datos</a:t>
            </a:r>
            <a:r>
              <a:rPr lang="en-US" dirty="0"/>
              <a:t> al “</a:t>
            </a:r>
            <a:r>
              <a:rPr lang="en-US" dirty="0" err="1"/>
              <a:t>Conocimiento</a:t>
            </a:r>
            <a:r>
              <a:rPr lang="en-US" dirty="0"/>
              <a:t>” o </a:t>
            </a:r>
            <a:r>
              <a:rPr lang="en-US" dirty="0" err="1"/>
              <a:t>Acción</a:t>
            </a:r>
            <a:endParaRPr dirty="0"/>
          </a:p>
        </p:txBody>
      </p:sp>
      <p:sp>
        <p:nvSpPr>
          <p:cNvPr id="341" name="Google Shape;341;p20"/>
          <p:cNvSpPr txBox="1">
            <a:spLocks noGrp="1"/>
          </p:cNvSpPr>
          <p:nvPr>
            <p:ph type="body" idx="1"/>
          </p:nvPr>
        </p:nvSpPr>
        <p:spPr>
          <a:xfrm>
            <a:off x="921920" y="1457325"/>
            <a:ext cx="7659373" cy="3762375"/>
          </a:xfrm>
          <a:prstGeom prst="rect">
            <a:avLst/>
          </a:prstGeom>
          <a:noFill/>
          <a:ln>
            <a:noFill/>
          </a:ln>
        </p:spPr>
        <p:txBody>
          <a:bodyPr spcFirstLastPara="1" wrap="square" lIns="91425" tIns="91425" rIns="91425" bIns="91425" anchor="ctr" anchorCtr="0">
            <a:normAutofit fontScale="92500" lnSpcReduction="20000"/>
          </a:bodyPr>
          <a:lstStyle/>
          <a:p>
            <a:pPr marL="0" lvl="0" indent="0">
              <a:lnSpc>
                <a:spcPct val="90000"/>
              </a:lnSpc>
              <a:spcBef>
                <a:spcPts val="0"/>
              </a:spcBef>
              <a:buNone/>
            </a:pPr>
            <a:r>
              <a:rPr lang="en-US" sz="2400" dirty="0" err="1">
                <a:solidFill>
                  <a:srgbClr val="7E241A"/>
                </a:solidFill>
              </a:rPr>
              <a:t>Detección</a:t>
            </a:r>
            <a:r>
              <a:rPr lang="en-US" sz="2400" dirty="0">
                <a:solidFill>
                  <a:srgbClr val="7E241A"/>
                </a:solidFill>
              </a:rPr>
              <a:t> de </a:t>
            </a:r>
            <a:r>
              <a:rPr lang="en-US" sz="2400" dirty="0" err="1">
                <a:solidFill>
                  <a:srgbClr val="7E241A"/>
                </a:solidFill>
              </a:rPr>
              <a:t>Patrones</a:t>
            </a:r>
            <a:r>
              <a:rPr lang="en-US" sz="2400" dirty="0">
                <a:solidFill>
                  <a:srgbClr val="7E241A"/>
                </a:solidFill>
              </a:rPr>
              <a:t> </a:t>
            </a:r>
            <a:r>
              <a:rPr lang="en-US" sz="2400" dirty="0"/>
              <a:t>: </a:t>
            </a:r>
            <a:r>
              <a:rPr lang="en-US" sz="2400" dirty="0" err="1"/>
              <a:t>Datos</a:t>
            </a:r>
            <a:r>
              <a:rPr lang="en-US" sz="2400" dirty="0"/>
              <a:t> </a:t>
            </a:r>
            <a:r>
              <a:rPr lang="en-US" sz="2400" dirty="0" err="1"/>
              <a:t>Duros</a:t>
            </a:r>
            <a:r>
              <a:rPr lang="en-US" sz="2400" dirty="0"/>
              <a:t> </a:t>
            </a:r>
            <a:r>
              <a:rPr lang="en-US" sz="2400" dirty="0">
                <a:solidFill>
                  <a:schemeClr val="accent1"/>
                </a:solidFill>
              </a:rPr>
              <a:t>⇒</a:t>
            </a:r>
            <a:r>
              <a:rPr lang="en-US" sz="2400" dirty="0"/>
              <a:t> </a:t>
            </a:r>
            <a:r>
              <a:rPr lang="en-US" sz="2400" dirty="0" err="1"/>
              <a:t>Patrones</a:t>
            </a:r>
            <a:r>
              <a:rPr lang="en-US" sz="2400" dirty="0"/>
              <a:t> </a:t>
            </a:r>
            <a:r>
              <a:rPr lang="en-US" sz="2400" dirty="0">
                <a:solidFill>
                  <a:schemeClr val="accent1"/>
                </a:solidFill>
              </a:rPr>
              <a:t>⇒ </a:t>
            </a:r>
            <a:r>
              <a:rPr lang="en-US" sz="2400" dirty="0" err="1"/>
              <a:t>Comprensión</a:t>
            </a:r>
            <a:r>
              <a:rPr lang="en-US" sz="2400" dirty="0"/>
              <a:t> </a:t>
            </a:r>
            <a:r>
              <a:rPr lang="en-US" sz="2400" dirty="0" err="1"/>
              <a:t>Parcial</a:t>
            </a:r>
            <a:endParaRPr sz="2400" dirty="0"/>
          </a:p>
          <a:p>
            <a:pPr marL="464326" lvl="1" indent="-178587" algn="l" rtl="0">
              <a:lnSpc>
                <a:spcPct val="90000"/>
              </a:lnSpc>
              <a:spcBef>
                <a:spcPts val="675"/>
              </a:spcBef>
              <a:spcAft>
                <a:spcPts val="0"/>
              </a:spcAft>
              <a:buClr>
                <a:srgbClr val="7E241A"/>
              </a:buClr>
              <a:buSzPts val="2175"/>
              <a:buFont typeface="Arial"/>
              <a:buChar char="•"/>
            </a:pPr>
            <a:r>
              <a:rPr lang="en-US" sz="1800" dirty="0"/>
              <a:t>“</a:t>
            </a:r>
            <a:r>
              <a:rPr lang="es-ES" sz="1800" dirty="0"/>
              <a:t>Mostrar las ventas por región por categoría de producto</a:t>
            </a:r>
            <a:r>
              <a:rPr lang="en-US" sz="1800" dirty="0"/>
              <a:t>”</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a:t>
            </a:r>
            <a:r>
              <a:rPr lang="en-US" sz="1800" dirty="0" err="1"/>
              <a:t>Mostrar</a:t>
            </a:r>
            <a:r>
              <a:rPr lang="en-US" sz="1800" dirty="0"/>
              <a:t> </a:t>
            </a:r>
            <a:r>
              <a:rPr lang="en-US" sz="1800" dirty="0" err="1"/>
              <a:t>grupos</a:t>
            </a:r>
            <a:r>
              <a:rPr lang="en-US" sz="1800" dirty="0"/>
              <a:t> de </a:t>
            </a:r>
            <a:r>
              <a:rPr lang="en-US" sz="1800" dirty="0" err="1"/>
              <a:t>documentos</a:t>
            </a:r>
            <a:r>
              <a:rPr lang="en-US" sz="1800" dirty="0"/>
              <a:t> por </a:t>
            </a:r>
            <a:r>
              <a:rPr lang="en-US" sz="1800" dirty="0" err="1"/>
              <a:t>concepto</a:t>
            </a:r>
            <a:r>
              <a:rPr lang="en-US" sz="1800" dirty="0"/>
              <a:t>”</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a:t>“</a:t>
            </a:r>
            <a:r>
              <a:rPr lang="en-US" sz="1800" dirty="0" err="1"/>
              <a:t>Cubos</a:t>
            </a:r>
            <a:r>
              <a:rPr lang="en-US" sz="1800" dirty="0"/>
              <a:t> de </a:t>
            </a:r>
            <a:r>
              <a:rPr lang="en-US" sz="1800" dirty="0" err="1"/>
              <a:t>Datos</a:t>
            </a:r>
            <a:r>
              <a:rPr lang="en-US" sz="1800" dirty="0"/>
              <a:t>” (</a:t>
            </a:r>
            <a:r>
              <a:rPr lang="es-ES" sz="1800" dirty="0"/>
              <a:t>ventas por región por trimestre por tipo de producto</a:t>
            </a:r>
            <a:r>
              <a:rPr lang="en-US" sz="1800" dirty="0"/>
              <a:t>)</a:t>
            </a:r>
            <a:endParaRPr sz="2000" dirty="0"/>
          </a:p>
          <a:p>
            <a:pPr marL="464326" lvl="1" indent="-178587" algn="l" rtl="0">
              <a:lnSpc>
                <a:spcPct val="90000"/>
              </a:lnSpc>
              <a:spcBef>
                <a:spcPts val="675"/>
              </a:spcBef>
              <a:spcAft>
                <a:spcPts val="0"/>
              </a:spcAft>
              <a:buClr>
                <a:srgbClr val="7E241A"/>
              </a:buClr>
              <a:buSzPts val="2175"/>
              <a:buFont typeface="Arial"/>
              <a:buChar char="•"/>
            </a:pPr>
            <a:r>
              <a:rPr lang="en-US" sz="1800" dirty="0" err="1"/>
              <a:t>Normalmente</a:t>
            </a:r>
            <a:r>
              <a:rPr lang="en-US" sz="1800" dirty="0"/>
              <a:t>, </a:t>
            </a:r>
            <a:r>
              <a:rPr lang="en-US" sz="1800" dirty="0" err="1"/>
              <a:t>estadística</a:t>
            </a:r>
            <a:r>
              <a:rPr lang="en-US" sz="1800" dirty="0"/>
              <a:t> </a:t>
            </a:r>
            <a:r>
              <a:rPr lang="en-US" sz="1800" dirty="0" err="1"/>
              <a:t>descriptiva</a:t>
            </a:r>
            <a:endParaRPr sz="2000" dirty="0"/>
          </a:p>
          <a:p>
            <a:pPr marL="464326" lvl="1" indent="-40474" algn="l" rtl="0">
              <a:lnSpc>
                <a:spcPct val="90000"/>
              </a:lnSpc>
              <a:spcBef>
                <a:spcPts val="675"/>
              </a:spcBef>
              <a:spcAft>
                <a:spcPts val="0"/>
              </a:spcAft>
              <a:buClr>
                <a:srgbClr val="7E241A"/>
              </a:buClr>
              <a:buSzPts val="2175"/>
              <a:buFont typeface="Arial"/>
              <a:buNone/>
            </a:pPr>
            <a:endParaRPr sz="1800" dirty="0"/>
          </a:p>
          <a:p>
            <a:pPr marL="0" lvl="0" indent="0">
              <a:lnSpc>
                <a:spcPct val="90000"/>
              </a:lnSpc>
              <a:spcBef>
                <a:spcPts val="725"/>
              </a:spcBef>
              <a:buNone/>
            </a:pPr>
            <a:r>
              <a:rPr lang="en-US" sz="2400" dirty="0">
                <a:solidFill>
                  <a:srgbClr val="7E241A"/>
                </a:solidFill>
              </a:rPr>
              <a:t>Dada una </a:t>
            </a:r>
            <a:r>
              <a:rPr lang="en-US" sz="2400" dirty="0" err="1">
                <a:solidFill>
                  <a:srgbClr val="7E241A"/>
                </a:solidFill>
              </a:rPr>
              <a:t>observación</a:t>
            </a:r>
            <a:r>
              <a:rPr lang="en-US" sz="2400" dirty="0"/>
              <a:t>: </a:t>
            </a:r>
            <a:r>
              <a:rPr lang="en-US" sz="2400" dirty="0" err="1"/>
              <a:t>Hipótesis</a:t>
            </a:r>
            <a:r>
              <a:rPr lang="en-US" sz="2400" dirty="0"/>
              <a:t> </a:t>
            </a:r>
            <a:r>
              <a:rPr lang="en-US" sz="2400" dirty="0">
                <a:solidFill>
                  <a:schemeClr val="accent1"/>
                </a:solidFill>
              </a:rPr>
              <a:t>⇒</a:t>
            </a:r>
            <a:r>
              <a:rPr lang="en-US" sz="2400" dirty="0"/>
              <a:t> </a:t>
            </a:r>
            <a:r>
              <a:rPr lang="en-US" sz="2400" dirty="0" err="1"/>
              <a:t>experimentar</a:t>
            </a:r>
            <a:r>
              <a:rPr lang="en-US" sz="2400" dirty="0"/>
              <a:t> </a:t>
            </a:r>
            <a:r>
              <a:rPr lang="en-US" sz="2400" dirty="0" err="1"/>
              <a:t>sobre</a:t>
            </a:r>
            <a:r>
              <a:rPr lang="en-US" sz="2400" dirty="0"/>
              <a:t> </a:t>
            </a:r>
            <a:r>
              <a:rPr lang="en-US" sz="2400" dirty="0" err="1"/>
              <a:t>muestra</a:t>
            </a:r>
            <a:r>
              <a:rPr lang="en-US" sz="2400" dirty="0"/>
              <a:t> </a:t>
            </a:r>
            <a:r>
              <a:rPr lang="en-US" sz="2400" dirty="0">
                <a:solidFill>
                  <a:schemeClr val="accent1"/>
                </a:solidFill>
              </a:rPr>
              <a:t>⇒</a:t>
            </a:r>
            <a:r>
              <a:rPr lang="en-US" sz="2400" dirty="0"/>
              <a:t> </a:t>
            </a:r>
            <a:r>
              <a:rPr lang="en-US" sz="2400" dirty="0" err="1"/>
              <a:t>significado</a:t>
            </a:r>
            <a:endParaRPr sz="2400" dirty="0"/>
          </a:p>
          <a:p>
            <a:pPr marL="464326" lvl="1" indent="-178587" algn="l" rtl="0">
              <a:lnSpc>
                <a:spcPct val="90000"/>
              </a:lnSpc>
              <a:spcBef>
                <a:spcPts val="675"/>
              </a:spcBef>
              <a:spcAft>
                <a:spcPts val="0"/>
              </a:spcAft>
              <a:buClr>
                <a:srgbClr val="7E241A"/>
              </a:buClr>
              <a:buSzPts val="2175"/>
              <a:buFont typeface="Arial"/>
              <a:buChar char="•"/>
            </a:pPr>
            <a:r>
              <a:rPr lang="en-US" sz="1800" dirty="0"/>
              <a:t>“</a:t>
            </a:r>
            <a:r>
              <a:rPr lang="es-ES" sz="1800" dirty="0"/>
              <a:t>El factor conductual F conduce a un mayor riesgo de resultado O</a:t>
            </a:r>
            <a:r>
              <a:rPr lang="en-US" sz="1800" dirty="0"/>
              <a:t>”</a:t>
            </a:r>
            <a:endParaRPr sz="2000" dirty="0"/>
          </a:p>
          <a:p>
            <a:pPr marL="464326" lvl="1" indent="-178587" algn="l" rtl="0">
              <a:lnSpc>
                <a:spcPct val="90000"/>
              </a:lnSpc>
              <a:spcBef>
                <a:spcPts val="675"/>
              </a:spcBef>
              <a:spcAft>
                <a:spcPts val="0"/>
              </a:spcAft>
              <a:buClr>
                <a:srgbClr val="7E241A"/>
              </a:buClr>
              <a:buSzPts val="2175"/>
              <a:buFont typeface="Arial"/>
              <a:buChar char="•"/>
            </a:pPr>
            <a:r>
              <a:rPr lang="es-ES" sz="1800" dirty="0"/>
              <a:t>Hacer una prueba estadística, medición del significado frente a la hipótesis nula</a:t>
            </a:r>
            <a:endParaRPr sz="2000" dirty="0"/>
          </a:p>
          <a:p>
            <a:pPr marL="464326" lvl="1" indent="-178587">
              <a:lnSpc>
                <a:spcPct val="90000"/>
              </a:lnSpc>
              <a:spcBef>
                <a:spcPts val="675"/>
              </a:spcBef>
            </a:pPr>
            <a:r>
              <a:rPr lang="en-US" sz="1800" dirty="0" err="1"/>
              <a:t>Normalmente</a:t>
            </a:r>
            <a:r>
              <a:rPr lang="en-US" sz="1800" dirty="0"/>
              <a:t>, </a:t>
            </a:r>
            <a:r>
              <a:rPr lang="en-US" sz="1800" dirty="0" err="1"/>
              <a:t>inferencia</a:t>
            </a:r>
            <a:r>
              <a:rPr lang="en-US" sz="1800" dirty="0"/>
              <a:t> </a:t>
            </a:r>
            <a:r>
              <a:rPr lang="en-US" sz="1800" dirty="0" err="1"/>
              <a:t>estadística</a:t>
            </a:r>
            <a:endParaRPr sz="2000" dirty="0"/>
          </a:p>
        </p:txBody>
      </p:sp>
      <p:sp>
        <p:nvSpPr>
          <p:cNvPr id="342" name="Google Shape;342;p20"/>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23</a:t>
            </a:fld>
            <a:endParaRPr sz="800">
              <a:latin typeface="Corbel"/>
              <a:ea typeface="Corbel"/>
              <a:cs typeface="Corbel"/>
              <a:sym typeface="Corbe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21"/>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Qué</a:t>
            </a:r>
            <a:r>
              <a:rPr lang="en-US" dirty="0"/>
              <a:t> involucre Big Data Analytics?</a:t>
            </a:r>
            <a:endParaRPr dirty="0"/>
          </a:p>
        </p:txBody>
      </p:sp>
      <p:sp>
        <p:nvSpPr>
          <p:cNvPr id="349" name="Google Shape;349;p21"/>
          <p:cNvSpPr txBox="1">
            <a:spLocks noGrp="1"/>
          </p:cNvSpPr>
          <p:nvPr>
            <p:ph type="body" idx="1"/>
          </p:nvPr>
        </p:nvSpPr>
        <p:spPr>
          <a:xfrm>
            <a:off x="1112838" y="1457325"/>
            <a:ext cx="7840243" cy="3762375"/>
          </a:xfrm>
          <a:prstGeom prst="rect">
            <a:avLst/>
          </a:prstGeom>
          <a:noFill/>
          <a:ln>
            <a:noFill/>
          </a:ln>
        </p:spPr>
        <p:txBody>
          <a:bodyPr spcFirstLastPara="1" wrap="square" lIns="91425" tIns="91425" rIns="91425" bIns="91425" anchor="ctr" anchorCtr="0">
            <a:noAutofit/>
          </a:bodyPr>
          <a:lstStyle/>
          <a:p>
            <a:pPr marL="178587" lvl="0" indent="-178587" algn="l" rtl="0">
              <a:lnSpc>
                <a:spcPct val="100000"/>
              </a:lnSpc>
              <a:spcBef>
                <a:spcPts val="0"/>
              </a:spcBef>
              <a:spcAft>
                <a:spcPts val="0"/>
              </a:spcAft>
              <a:buClr>
                <a:srgbClr val="7E241A"/>
              </a:buClr>
              <a:buSzPts val="2538"/>
              <a:buFont typeface="Arial"/>
              <a:buChar char="•"/>
            </a:pPr>
            <a:r>
              <a:rPr lang="en-US" sz="2000" dirty="0" err="1"/>
              <a:t>Adquisición</a:t>
            </a:r>
            <a:r>
              <a:rPr lang="en-US" sz="2000" dirty="0"/>
              <a:t>, </a:t>
            </a:r>
            <a:r>
              <a:rPr lang="en-US" sz="2000" dirty="0" err="1"/>
              <a:t>acceso</a:t>
            </a:r>
            <a:r>
              <a:rPr lang="en-US" sz="2000" dirty="0"/>
              <a:t> – </a:t>
            </a:r>
            <a:r>
              <a:rPr lang="es-ES" sz="2000" dirty="0">
                <a:solidFill>
                  <a:srgbClr val="7E241A"/>
                </a:solidFill>
              </a:rPr>
              <a:t>los datos pueden existir sin ser accesibles</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err="1"/>
              <a:t>Limpiar</a:t>
            </a:r>
            <a:r>
              <a:rPr lang="en-US" sz="2000" dirty="0"/>
              <a:t> y </a:t>
            </a:r>
            <a:r>
              <a:rPr lang="en-US" sz="2000" dirty="0" err="1"/>
              <a:t>unificar</a:t>
            </a:r>
            <a:r>
              <a:rPr lang="en-US" sz="2000" dirty="0"/>
              <a:t> – </a:t>
            </a:r>
            <a:r>
              <a:rPr lang="es-ES" sz="2000" dirty="0">
                <a:solidFill>
                  <a:srgbClr val="7E241A"/>
                </a:solidFill>
              </a:rPr>
              <a:t>los datos pueden estar en forma incorrecta</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err="1"/>
              <a:t>Integración</a:t>
            </a:r>
            <a:r>
              <a:rPr lang="en-US" sz="2000" dirty="0"/>
              <a:t>, </a:t>
            </a:r>
            <a:r>
              <a:rPr lang="en-US" sz="2000" dirty="0" err="1"/>
              <a:t>representación</a:t>
            </a:r>
            <a:r>
              <a:rPr lang="en-US" sz="2000" dirty="0"/>
              <a:t> – </a:t>
            </a:r>
            <a:r>
              <a:rPr lang="es-ES" sz="2000" dirty="0">
                <a:solidFill>
                  <a:srgbClr val="7E241A"/>
                </a:solidFill>
              </a:rPr>
              <a:t>es posible que no se capturen las relaciones de datos</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err="1"/>
              <a:t>Limpieza</a:t>
            </a:r>
            <a:r>
              <a:rPr lang="en-US" sz="2000" dirty="0"/>
              <a:t>, </a:t>
            </a:r>
            <a:r>
              <a:rPr lang="en-US" sz="2000" dirty="0" err="1"/>
              <a:t>filtrado</a:t>
            </a:r>
            <a:r>
              <a:rPr lang="en-US" sz="2000" dirty="0"/>
              <a:t> – </a:t>
            </a:r>
            <a:r>
              <a:rPr lang="es-ES" sz="2000" dirty="0">
                <a:solidFill>
                  <a:srgbClr val="7E241A"/>
                </a:solidFill>
              </a:rPr>
              <a:t>los datos pueden tener calidad variable</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err="1"/>
              <a:t>Definir</a:t>
            </a:r>
            <a:r>
              <a:rPr lang="en-US" sz="2000" dirty="0"/>
              <a:t> </a:t>
            </a:r>
            <a:r>
              <a:rPr lang="en-US" sz="2000" dirty="0" err="1"/>
              <a:t>Hipótesis</a:t>
            </a:r>
            <a:r>
              <a:rPr lang="en-US" sz="2000" dirty="0"/>
              <a:t>, </a:t>
            </a:r>
            <a:r>
              <a:rPr lang="en-US" sz="2000" dirty="0" err="1"/>
              <a:t>consultar</a:t>
            </a:r>
            <a:r>
              <a:rPr lang="en-US" sz="2000" dirty="0"/>
              <a:t>, </a:t>
            </a:r>
            <a:r>
              <a:rPr lang="en-US" sz="2000" dirty="0" err="1"/>
              <a:t>analizar</a:t>
            </a:r>
            <a:r>
              <a:rPr lang="en-US" sz="2000" dirty="0"/>
              <a:t>, </a:t>
            </a:r>
            <a:r>
              <a:rPr lang="en-US" sz="2000" dirty="0" err="1"/>
              <a:t>modelar</a:t>
            </a:r>
            <a:r>
              <a:rPr lang="en-US" sz="2000" dirty="0"/>
              <a:t>– </a:t>
            </a:r>
            <a:r>
              <a:rPr lang="es-ES" sz="2000" dirty="0">
                <a:solidFill>
                  <a:srgbClr val="7E241A"/>
                </a:solidFill>
              </a:rPr>
              <a:t>de los datos a la información</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err="1"/>
              <a:t>Comprender</a:t>
            </a:r>
            <a:r>
              <a:rPr lang="en-US" sz="2000" dirty="0"/>
              <a:t>, </a:t>
            </a:r>
            <a:r>
              <a:rPr lang="en-US" sz="2000" dirty="0" err="1"/>
              <a:t>iterar</a:t>
            </a:r>
            <a:r>
              <a:rPr lang="en-US" sz="2000" dirty="0"/>
              <a:t>, </a:t>
            </a:r>
            <a:r>
              <a:rPr lang="en-US" sz="2000" dirty="0" err="1"/>
              <a:t>explorar</a:t>
            </a:r>
            <a:r>
              <a:rPr lang="en-US" sz="2000" dirty="0"/>
              <a:t>– </a:t>
            </a:r>
            <a:r>
              <a:rPr lang="en-US" sz="2000" dirty="0" err="1">
                <a:solidFill>
                  <a:srgbClr val="7E241A"/>
                </a:solidFill>
              </a:rPr>
              <a:t>ayudando</a:t>
            </a:r>
            <a:r>
              <a:rPr lang="en-US" sz="2000" dirty="0">
                <a:solidFill>
                  <a:srgbClr val="7E241A"/>
                </a:solidFill>
              </a:rPr>
              <a:t> a </a:t>
            </a:r>
            <a:r>
              <a:rPr lang="en-US" sz="2000" dirty="0" err="1">
                <a:solidFill>
                  <a:srgbClr val="7E241A"/>
                </a:solidFill>
              </a:rPr>
              <a:t>construir</a:t>
            </a:r>
            <a:r>
              <a:rPr lang="en-US" sz="2000" dirty="0">
                <a:solidFill>
                  <a:srgbClr val="7E241A"/>
                </a:solidFill>
              </a:rPr>
              <a:t> </a:t>
            </a:r>
            <a:r>
              <a:rPr lang="en-US" sz="2000" dirty="0" err="1">
                <a:solidFill>
                  <a:srgbClr val="7E241A"/>
                </a:solidFill>
              </a:rPr>
              <a:t>conocimiento</a:t>
            </a:r>
            <a:endParaRPr sz="2000" dirty="0"/>
          </a:p>
          <a:p>
            <a:pPr marL="178587" lvl="0" indent="-178587" algn="l" rtl="0">
              <a:lnSpc>
                <a:spcPct val="100000"/>
              </a:lnSpc>
              <a:spcBef>
                <a:spcPts val="725"/>
              </a:spcBef>
              <a:spcAft>
                <a:spcPts val="0"/>
              </a:spcAft>
              <a:buClr>
                <a:srgbClr val="7E241A"/>
              </a:buClr>
              <a:buSzPts val="2538"/>
              <a:buFont typeface="Arial"/>
              <a:buChar char="•"/>
            </a:pPr>
            <a:r>
              <a:rPr lang="en-US" sz="2000" dirty="0"/>
              <a:t>Y: </a:t>
            </a:r>
            <a:r>
              <a:rPr lang="en-US" sz="2000" dirty="0" err="1"/>
              <a:t>obligaciones</a:t>
            </a:r>
            <a:r>
              <a:rPr lang="en-US" sz="2000" dirty="0"/>
              <a:t> </a:t>
            </a:r>
            <a:r>
              <a:rPr lang="en-US" sz="2000" dirty="0" err="1"/>
              <a:t>éticas</a:t>
            </a:r>
            <a:r>
              <a:rPr lang="en-US" sz="2000" dirty="0"/>
              <a:t> – </a:t>
            </a:r>
            <a:r>
              <a:rPr lang="es-ES" sz="2000" dirty="0">
                <a:solidFill>
                  <a:srgbClr val="7E241A"/>
                </a:solidFill>
              </a:rPr>
              <a:t>necesidad de proteger los datos, seguir buenas prácticas estadísticas, presentar resultados de una manera no engañosa</a:t>
            </a:r>
            <a:endParaRPr sz="2000" dirty="0"/>
          </a:p>
        </p:txBody>
      </p:sp>
      <p:sp>
        <p:nvSpPr>
          <p:cNvPr id="350" name="Google Shape;350;p21"/>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24</a:t>
            </a:fld>
            <a:endParaRPr sz="800">
              <a:latin typeface="Corbel"/>
              <a:ea typeface="Corbel"/>
              <a:cs typeface="Corbel"/>
              <a:sym typeface="Corbe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22"/>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200"/>
              <a:buNone/>
            </a:pPr>
            <a:r>
              <a:rPr lang="en-US" sz="2880" dirty="0" err="1"/>
              <a:t>Ejemplo</a:t>
            </a:r>
            <a:r>
              <a:rPr lang="en-US" sz="2880" dirty="0"/>
              <a:t>: </a:t>
            </a:r>
            <a:r>
              <a:rPr lang="en-US" sz="2880" dirty="0" err="1"/>
              <a:t>recomendación</a:t>
            </a:r>
            <a:r>
              <a:rPr lang="en-US" sz="2880" dirty="0"/>
              <a:t> de Netflix (o Amazon, o </a:t>
            </a:r>
            <a:r>
              <a:rPr lang="en-US" sz="2880" dirty="0" err="1"/>
              <a:t>búsqueda</a:t>
            </a:r>
            <a:r>
              <a:rPr lang="en-US" sz="2880" dirty="0"/>
              <a:t> </a:t>
            </a:r>
            <a:r>
              <a:rPr lang="en-US" sz="2880" dirty="0" err="1"/>
              <a:t>personalizada</a:t>
            </a:r>
            <a:r>
              <a:rPr lang="en-US" sz="2880" dirty="0"/>
              <a:t>, o…)</a:t>
            </a:r>
            <a:endParaRPr sz="2880" dirty="0"/>
          </a:p>
        </p:txBody>
      </p:sp>
      <p:pic>
        <p:nvPicPr>
          <p:cNvPr id="357" name="Google Shape;357;p22"/>
          <p:cNvPicPr preferRelativeResize="0">
            <a:picLocks noGrp="1"/>
          </p:cNvPicPr>
          <p:nvPr>
            <p:ph type="body" idx="1"/>
          </p:nvPr>
        </p:nvPicPr>
        <p:blipFill rotWithShape="1">
          <a:blip r:embed="rId3">
            <a:alphaModFix/>
          </a:blip>
          <a:srcRect/>
          <a:stretch/>
        </p:blipFill>
        <p:spPr>
          <a:xfrm>
            <a:off x="2111375" y="1457325"/>
            <a:ext cx="5518150" cy="3762375"/>
          </a:xfrm>
          <a:prstGeom prst="rect">
            <a:avLst/>
          </a:prstGeom>
          <a:noFill/>
          <a:ln>
            <a:noFill/>
          </a:ln>
        </p:spPr>
      </p:pic>
      <p:sp>
        <p:nvSpPr>
          <p:cNvPr id="358" name="Google Shape;358;p22"/>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25</a:t>
            </a:fld>
            <a:endParaRPr sz="800">
              <a:latin typeface="Corbel"/>
              <a:ea typeface="Corbel"/>
              <a:cs typeface="Corbel"/>
              <a:sym typeface="Corbe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pic>
        <p:nvPicPr>
          <p:cNvPr id="364" name="Google Shape;364;p23"/>
          <p:cNvPicPr preferRelativeResize="0"/>
          <p:nvPr/>
        </p:nvPicPr>
        <p:blipFill rotWithShape="1">
          <a:blip r:embed="rId3">
            <a:alphaModFix/>
          </a:blip>
          <a:srcRect/>
          <a:stretch/>
        </p:blipFill>
        <p:spPr>
          <a:xfrm>
            <a:off x="66409" y="1138142"/>
            <a:ext cx="4444905" cy="2210857"/>
          </a:xfrm>
          <a:prstGeom prst="rect">
            <a:avLst/>
          </a:prstGeom>
          <a:noFill/>
          <a:ln>
            <a:noFill/>
          </a:ln>
          <a:effectLst>
            <a:outerShdw blurRad="50800" dist="38100" dir="8100000" algn="tr" rotWithShape="0">
              <a:srgbClr val="000000">
                <a:alpha val="40000"/>
              </a:srgbClr>
            </a:outerShdw>
          </a:effectLst>
        </p:spPr>
      </p:pic>
      <p:sp>
        <p:nvSpPr>
          <p:cNvPr id="365" name="Google Shape;365;p23"/>
          <p:cNvSpPr txBox="1">
            <a:spLocks noGrp="1"/>
          </p:cNvSpPr>
          <p:nvPr>
            <p:ph type="title"/>
          </p:nvPr>
        </p:nvSpPr>
        <p:spPr>
          <a:xfrm>
            <a:off x="1112838" y="160338"/>
            <a:ext cx="7515225" cy="108902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s-ES" dirty="0"/>
              <a:t>Ejemplo: secuenciación de genes de alto rendimiento</a:t>
            </a:r>
            <a:endParaRPr dirty="0"/>
          </a:p>
        </p:txBody>
      </p:sp>
      <p:pic>
        <p:nvPicPr>
          <p:cNvPr id="366" name="Google Shape;366;p23"/>
          <p:cNvPicPr preferRelativeResize="0">
            <a:picLocks noGrp="1"/>
          </p:cNvPicPr>
          <p:nvPr>
            <p:ph type="body" idx="1"/>
          </p:nvPr>
        </p:nvPicPr>
        <p:blipFill rotWithShape="1">
          <a:blip r:embed="rId4">
            <a:alphaModFix/>
          </a:blip>
          <a:srcRect/>
          <a:stretch/>
        </p:blipFill>
        <p:spPr>
          <a:xfrm>
            <a:off x="4632688" y="1249169"/>
            <a:ext cx="4184650" cy="4159250"/>
          </a:xfrm>
          <a:prstGeom prst="rect">
            <a:avLst/>
          </a:prstGeom>
          <a:noFill/>
          <a:ln>
            <a:noFill/>
          </a:ln>
        </p:spPr>
      </p:pic>
      <p:sp>
        <p:nvSpPr>
          <p:cNvPr id="367" name="Google Shape;367;p23"/>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26</a:t>
            </a:fld>
            <a:endParaRPr sz="800">
              <a:latin typeface="Corbel"/>
              <a:ea typeface="Corbel"/>
              <a:cs typeface="Corbel"/>
              <a:sym typeface="Corbel"/>
            </a:endParaRPr>
          </a:p>
        </p:txBody>
      </p:sp>
      <p:sp>
        <p:nvSpPr>
          <p:cNvPr id="368" name="Google Shape;368;p23"/>
          <p:cNvSpPr/>
          <p:nvPr/>
        </p:nvSpPr>
        <p:spPr>
          <a:xfrm>
            <a:off x="4928788" y="5300469"/>
            <a:ext cx="4572000" cy="215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hlink"/>
              </a:buClr>
              <a:buSzPts val="440"/>
              <a:buFont typeface="Noto Sans Symbols"/>
              <a:buNone/>
            </a:pPr>
            <a:r>
              <a:rPr lang="en-US" sz="800" b="0" i="1" u="none" strike="noStrike" cap="none">
                <a:solidFill>
                  <a:schemeClr val="dk1"/>
                </a:solidFill>
                <a:latin typeface="Tahoma"/>
                <a:ea typeface="Tahoma"/>
                <a:cs typeface="Tahoma"/>
                <a:sym typeface="Tahoma"/>
              </a:rPr>
              <a:t>https://www.ncbi.nlm.nih.gov/genome/annotation_euk/process/</a:t>
            </a:r>
            <a:endParaRPr/>
          </a:p>
        </p:txBody>
      </p:sp>
      <p:pic>
        <p:nvPicPr>
          <p:cNvPr id="369" name="Google Shape;369;p23"/>
          <p:cNvPicPr preferRelativeResize="0"/>
          <p:nvPr/>
        </p:nvPicPr>
        <p:blipFill rotWithShape="1">
          <a:blip r:embed="rId5">
            <a:alphaModFix/>
          </a:blip>
          <a:srcRect t="1" b="29413"/>
          <a:stretch/>
        </p:blipFill>
        <p:spPr>
          <a:xfrm>
            <a:off x="1702778" y="3022759"/>
            <a:ext cx="3077960" cy="2194560"/>
          </a:xfrm>
          <a:prstGeom prst="rect">
            <a:avLst/>
          </a:prstGeom>
          <a:noFill/>
          <a:ln>
            <a:noFill/>
          </a:ln>
          <a:effectLst>
            <a:outerShdw blurRad="50800" dist="38100" dir="8100000" algn="tr" rotWithShape="0">
              <a:srgbClr val="000000">
                <a:alpha val="40000"/>
              </a:srgbClr>
            </a:outerShdw>
          </a:effectLst>
        </p:spPr>
      </p:pic>
      <p:sp>
        <p:nvSpPr>
          <p:cNvPr id="370" name="Google Shape;370;p23"/>
          <p:cNvSpPr txBox="1"/>
          <p:nvPr/>
        </p:nvSpPr>
        <p:spPr>
          <a:xfrm>
            <a:off x="66409" y="3348999"/>
            <a:ext cx="1077539" cy="2616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b="0" i="1" u="none" strike="noStrike" cap="none">
                <a:solidFill>
                  <a:srgbClr val="000000"/>
                </a:solidFill>
                <a:latin typeface="Arial"/>
                <a:ea typeface="Arial"/>
                <a:cs typeface="Arial"/>
                <a:sym typeface="Arial"/>
              </a:rPr>
              <a:t>23andme.com</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24"/>
          <p:cNvSpPr txBox="1">
            <a:spLocks noGrp="1"/>
          </p:cNvSpPr>
          <p:nvPr>
            <p:ph type="title"/>
          </p:nvPr>
        </p:nvSpPr>
        <p:spPr>
          <a:xfrm>
            <a:off x="1112838" y="141288"/>
            <a:ext cx="7515225" cy="942975"/>
          </a:xfrm>
          <a:prstGeom prst="rect">
            <a:avLst/>
          </a:prstGeom>
          <a:noFill/>
          <a:ln>
            <a:noFill/>
          </a:ln>
        </p:spPr>
        <p:txBody>
          <a:bodyPr spcFirstLastPara="1" wrap="square" lIns="91425" tIns="91425" rIns="91425" bIns="91425" anchor="ctr" anchorCtr="0">
            <a:normAutofit fontScale="90000"/>
          </a:bodyPr>
          <a:lstStyle/>
          <a:p>
            <a:pPr marL="0" lvl="0" indent="0" algn="ctr" rtl="0">
              <a:lnSpc>
                <a:spcPct val="100000"/>
              </a:lnSpc>
              <a:spcBef>
                <a:spcPts val="0"/>
              </a:spcBef>
              <a:spcAft>
                <a:spcPts val="0"/>
              </a:spcAft>
              <a:buSzPts val="3200"/>
              <a:buNone/>
            </a:pPr>
            <a:r>
              <a:rPr lang="en-US" sz="2880" dirty="0"/>
              <a:t>Data Science / Data Analytics:</a:t>
            </a:r>
            <a:br>
              <a:rPr lang="en-US" sz="2880" dirty="0"/>
            </a:br>
            <a:r>
              <a:rPr lang="es-ES" sz="2880" dirty="0"/>
              <a:t>Tener cuidado con las expectativas exageradas</a:t>
            </a:r>
            <a:r>
              <a:rPr lang="en-US" sz="2880" dirty="0"/>
              <a:t>!</a:t>
            </a:r>
            <a:endParaRPr dirty="0"/>
          </a:p>
        </p:txBody>
      </p:sp>
      <p:sp>
        <p:nvSpPr>
          <p:cNvPr id="377" name="Google Shape;377;p24"/>
          <p:cNvSpPr txBox="1">
            <a:spLocks noGrp="1"/>
          </p:cNvSpPr>
          <p:nvPr>
            <p:ph type="body" idx="1"/>
          </p:nvPr>
        </p:nvSpPr>
        <p:spPr>
          <a:xfrm>
            <a:off x="1112838" y="1254125"/>
            <a:ext cx="3671887" cy="390048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E241A"/>
              </a:buClr>
              <a:buSzPts val="2900"/>
              <a:buFont typeface="Arial"/>
              <a:buNone/>
            </a:pPr>
            <a:r>
              <a:rPr lang="en-US" b="1" dirty="0" err="1"/>
              <a:t>Mitos</a:t>
            </a:r>
            <a:r>
              <a:rPr lang="en-US" b="1" dirty="0"/>
              <a:t> Data science:</a:t>
            </a:r>
            <a:endParaRPr dirty="0"/>
          </a:p>
          <a:p>
            <a:pPr marL="464326" lvl="1" indent="-178587" algn="l" rtl="0">
              <a:lnSpc>
                <a:spcPct val="100000"/>
              </a:lnSpc>
              <a:spcBef>
                <a:spcPts val="735"/>
              </a:spcBef>
              <a:spcAft>
                <a:spcPts val="0"/>
              </a:spcAft>
              <a:buClr>
                <a:srgbClr val="7E241A"/>
              </a:buClr>
              <a:buSzPts val="2610"/>
              <a:buFont typeface="Arial"/>
              <a:buChar char="•"/>
            </a:pPr>
            <a:r>
              <a:rPr lang="es-ES" dirty="0"/>
              <a:t>Aprenderemos todo "de abajo hacia arriba" utilizando estadísticas sofisticadas y </a:t>
            </a:r>
            <a:r>
              <a:rPr lang="en-US" dirty="0"/>
              <a:t>machine learning</a:t>
            </a:r>
            <a:endParaRPr dirty="0"/>
          </a:p>
          <a:p>
            <a:pPr marL="464326" lvl="1" indent="-178587" algn="l" rtl="0">
              <a:lnSpc>
                <a:spcPct val="100000"/>
              </a:lnSpc>
              <a:spcBef>
                <a:spcPts val="735"/>
              </a:spcBef>
              <a:spcAft>
                <a:spcPts val="0"/>
              </a:spcAft>
              <a:buClr>
                <a:srgbClr val="7E241A"/>
              </a:buClr>
              <a:buSzPts val="2610"/>
              <a:buFont typeface="Arial"/>
              <a:buChar char="•"/>
            </a:pPr>
            <a:r>
              <a:rPr lang="es-ES" dirty="0"/>
              <a:t>Básicamente, "giramos la manivela" y sacamos información</a:t>
            </a:r>
            <a:r>
              <a:rPr lang="en-US" dirty="0"/>
              <a:t>!</a:t>
            </a:r>
            <a:endParaRPr dirty="0"/>
          </a:p>
          <a:p>
            <a:pPr marL="464326" lvl="1" indent="-12852" algn="l" rtl="0">
              <a:lnSpc>
                <a:spcPct val="100000"/>
              </a:lnSpc>
              <a:spcBef>
                <a:spcPts val="735"/>
              </a:spcBef>
              <a:spcAft>
                <a:spcPts val="0"/>
              </a:spcAft>
              <a:buClr>
                <a:srgbClr val="7E241A"/>
              </a:buClr>
              <a:buSzPts val="2610"/>
              <a:buFont typeface="Arial"/>
              <a:buNone/>
            </a:pPr>
            <a:endParaRPr dirty="0"/>
          </a:p>
          <a:p>
            <a:pPr marL="285739" lvl="1" indent="0" algn="l" rtl="0">
              <a:lnSpc>
                <a:spcPct val="100000"/>
              </a:lnSpc>
              <a:spcBef>
                <a:spcPts val="735"/>
              </a:spcBef>
              <a:spcAft>
                <a:spcPts val="0"/>
              </a:spcAft>
              <a:buClr>
                <a:srgbClr val="7E241A"/>
              </a:buClr>
              <a:buSzPts val="2610"/>
              <a:buFont typeface="Arial"/>
              <a:buNone/>
            </a:pPr>
            <a:r>
              <a:rPr lang="en-US" dirty="0" err="1"/>
              <a:t>Datos</a:t>
            </a:r>
            <a:r>
              <a:rPr lang="en-US" dirty="0"/>
              <a:t> + </a:t>
            </a:r>
            <a:r>
              <a:rPr lang="en-US" dirty="0" err="1"/>
              <a:t>Algoritmos</a:t>
            </a:r>
            <a:r>
              <a:rPr lang="en-US" dirty="0"/>
              <a:t> 🡪 </a:t>
            </a:r>
            <a:r>
              <a:rPr lang="en-US" dirty="0" err="1"/>
              <a:t>Conocimiento</a:t>
            </a:r>
            <a:endParaRPr dirty="0"/>
          </a:p>
        </p:txBody>
      </p:sp>
      <p:sp>
        <p:nvSpPr>
          <p:cNvPr id="378" name="Google Shape;378;p24"/>
          <p:cNvSpPr txBox="1">
            <a:spLocks noGrp="1"/>
          </p:cNvSpPr>
          <p:nvPr>
            <p:ph type="body" idx="2"/>
          </p:nvPr>
        </p:nvSpPr>
        <p:spPr>
          <a:xfrm>
            <a:off x="4956175" y="1254125"/>
            <a:ext cx="3670300" cy="390048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7E241A"/>
              </a:buClr>
              <a:buSzPts val="2900"/>
              <a:buFont typeface="Arial"/>
              <a:buNone/>
            </a:pPr>
            <a:r>
              <a:rPr lang="en-US" b="1" dirty="0" err="1"/>
              <a:t>Realidad</a:t>
            </a:r>
            <a:r>
              <a:rPr lang="en-US" b="1" dirty="0"/>
              <a:t> Data science:</a:t>
            </a:r>
            <a:endParaRPr dirty="0"/>
          </a:p>
          <a:p>
            <a:pPr marL="464326" lvl="1" indent="-178587" algn="l" rtl="0">
              <a:lnSpc>
                <a:spcPct val="100000"/>
              </a:lnSpc>
              <a:spcBef>
                <a:spcPts val="735"/>
              </a:spcBef>
              <a:spcAft>
                <a:spcPts val="0"/>
              </a:spcAft>
              <a:buClr>
                <a:srgbClr val="7E241A"/>
              </a:buClr>
              <a:buSzPts val="2610"/>
              <a:buFont typeface="Arial"/>
              <a:buChar char="•"/>
            </a:pPr>
            <a:r>
              <a:rPr lang="es-ES" dirty="0"/>
              <a:t>Por lo general, confiamos en la experiencia humana para imponer modelos sobre los datos, las funciones, </a:t>
            </a:r>
            <a:r>
              <a:rPr lang="es-ES" dirty="0" err="1"/>
              <a:t>etc</a:t>
            </a:r>
            <a:r>
              <a:rPr lang="en-US" dirty="0"/>
              <a:t>.</a:t>
            </a:r>
            <a:endParaRPr dirty="0"/>
          </a:p>
          <a:p>
            <a:pPr marL="464326" lvl="1" indent="-178587" algn="l" rtl="0">
              <a:lnSpc>
                <a:spcPct val="100000"/>
              </a:lnSpc>
              <a:spcBef>
                <a:spcPts val="735"/>
              </a:spcBef>
              <a:spcAft>
                <a:spcPts val="0"/>
              </a:spcAft>
              <a:buClr>
                <a:srgbClr val="7E241A"/>
              </a:buClr>
              <a:buSzPts val="2610"/>
              <a:buFont typeface="Arial"/>
              <a:buChar char="•"/>
            </a:pPr>
            <a:r>
              <a:rPr lang="en-US" dirty="0"/>
              <a:t>Deep learning </a:t>
            </a:r>
            <a:r>
              <a:rPr lang="es-ES" dirty="0"/>
              <a:t>puede hacer una selección de funciones, pero ¿por qué desechar lo que sabemos?!</a:t>
            </a:r>
            <a:endParaRPr dirty="0"/>
          </a:p>
          <a:p>
            <a:pPr marL="464326" lvl="1" indent="-12852" algn="l" rtl="0">
              <a:lnSpc>
                <a:spcPct val="100000"/>
              </a:lnSpc>
              <a:spcBef>
                <a:spcPts val="735"/>
              </a:spcBef>
              <a:spcAft>
                <a:spcPts val="0"/>
              </a:spcAft>
              <a:buClr>
                <a:srgbClr val="7E241A"/>
              </a:buClr>
              <a:buSzPts val="2610"/>
              <a:buFont typeface="Arial"/>
              <a:buNone/>
            </a:pPr>
            <a:endParaRPr dirty="0"/>
          </a:p>
          <a:p>
            <a:pPr marL="285739" lvl="1" indent="0">
              <a:spcBef>
                <a:spcPts val="735"/>
              </a:spcBef>
              <a:buNone/>
            </a:pPr>
            <a:r>
              <a:rPr lang="en-US" i="1" dirty="0" err="1"/>
              <a:t>Datos</a:t>
            </a:r>
            <a:r>
              <a:rPr lang="en-US" i="1" dirty="0"/>
              <a:t> + </a:t>
            </a:r>
            <a:r>
              <a:rPr lang="en-US" i="1" dirty="0" err="1"/>
              <a:t>percepción</a:t>
            </a:r>
            <a:r>
              <a:rPr lang="en-US" i="1" dirty="0"/>
              <a:t> </a:t>
            </a:r>
            <a:r>
              <a:rPr lang="en-US" i="1" dirty="0" err="1"/>
              <a:t>humana</a:t>
            </a:r>
            <a:r>
              <a:rPr lang="en-US" i="1" dirty="0"/>
              <a:t> + </a:t>
            </a:r>
            <a:r>
              <a:rPr lang="en-US" i="1" dirty="0" err="1"/>
              <a:t>algoritmos</a:t>
            </a:r>
            <a:r>
              <a:rPr lang="en-US" i="1" dirty="0"/>
              <a:t> + </a:t>
            </a:r>
            <a:r>
              <a:rPr lang="en-US" i="1" dirty="0" err="1"/>
              <a:t>iteración</a:t>
            </a:r>
            <a:r>
              <a:rPr lang="en-US" i="1" dirty="0"/>
              <a:t> </a:t>
            </a:r>
            <a:r>
              <a:rPr lang="en-US" i="1" dirty="0">
                <a:sym typeface="Wingdings" panose="05000000000000000000" pitchFamily="2" charset="2"/>
              </a:rPr>
              <a:t></a:t>
            </a:r>
            <a:r>
              <a:rPr lang="en-US" i="1" dirty="0"/>
              <a:t> </a:t>
            </a:r>
            <a:r>
              <a:rPr lang="en-US" i="1" dirty="0" err="1"/>
              <a:t>información</a:t>
            </a:r>
            <a:r>
              <a:rPr lang="en-US" i="1" dirty="0"/>
              <a:t> </a:t>
            </a:r>
            <a:r>
              <a:rPr lang="en-US" i="1" dirty="0">
                <a:sym typeface="Wingdings" panose="05000000000000000000" pitchFamily="2" charset="2"/>
              </a:rPr>
              <a:t></a:t>
            </a:r>
            <a:r>
              <a:rPr lang="en-US" i="1" dirty="0"/>
              <a:t> </a:t>
            </a:r>
            <a:r>
              <a:rPr lang="en-US" i="1" dirty="0" err="1"/>
              <a:t>conocimiento</a:t>
            </a:r>
            <a:endParaRPr i="1" dirty="0"/>
          </a:p>
          <a:p>
            <a:pPr marL="464326" lvl="1" indent="-12852" algn="l" rtl="0">
              <a:lnSpc>
                <a:spcPct val="100000"/>
              </a:lnSpc>
              <a:spcBef>
                <a:spcPts val="735"/>
              </a:spcBef>
              <a:spcAft>
                <a:spcPts val="0"/>
              </a:spcAft>
              <a:buClr>
                <a:srgbClr val="7E241A"/>
              </a:buClr>
              <a:buSzPts val="2610"/>
              <a:buFont typeface="Arial"/>
              <a:buNone/>
            </a:pPr>
            <a:endParaRPr dirty="0"/>
          </a:p>
        </p:txBody>
      </p:sp>
      <p:sp>
        <p:nvSpPr>
          <p:cNvPr id="379" name="Google Shape;379;p24"/>
          <p:cNvSpPr txBox="1">
            <a:spLocks noGrp="1"/>
          </p:cNvSpPr>
          <p:nvPr>
            <p:ph type="sldNum" idx="12"/>
          </p:nvPr>
        </p:nvSpPr>
        <p:spPr>
          <a:xfrm>
            <a:off x="8213895" y="5252968"/>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800"/>
              <a:buFont typeface="Corbel"/>
              <a:buNone/>
            </a:pPr>
            <a:fld id="{00000000-1234-1234-1234-123412341234}" type="slidenum">
              <a:rPr lang="en-US" sz="800">
                <a:latin typeface="Corbel"/>
                <a:ea typeface="Corbel"/>
                <a:cs typeface="Corbel"/>
                <a:sym typeface="Corbel"/>
              </a:rPr>
              <a:t>27</a:t>
            </a:fld>
            <a:endParaRPr sz="800">
              <a:latin typeface="Corbel"/>
              <a:ea typeface="Corbel"/>
              <a:cs typeface="Corbel"/>
              <a:sym typeface="Corbe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5"/>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200"/>
              <a:buNone/>
            </a:pPr>
            <a:r>
              <a:rPr lang="en-US" dirty="0" err="1"/>
              <a:t>Proceso</a:t>
            </a:r>
            <a:r>
              <a:rPr lang="en-US" dirty="0"/>
              <a:t> de Data Science</a:t>
            </a:r>
            <a:endParaRPr dirty="0"/>
          </a:p>
        </p:txBody>
      </p:sp>
      <p:sp>
        <p:nvSpPr>
          <p:cNvPr id="385" name="Google Shape;385;p25"/>
          <p:cNvSpPr txBox="1">
            <a:spLocks noGrp="1"/>
          </p:cNvSpPr>
          <p:nvPr>
            <p:ph type="body" idx="1"/>
          </p:nvPr>
        </p:nvSpPr>
        <p:spPr>
          <a:xfrm>
            <a:off x="1603321" y="1363579"/>
            <a:ext cx="5882640" cy="3319424"/>
          </a:xfrm>
          <a:prstGeom prst="rect">
            <a:avLst/>
          </a:prstGeom>
          <a:noFill/>
          <a:ln>
            <a:noFill/>
          </a:ln>
        </p:spPr>
        <p:txBody>
          <a:bodyPr spcFirstLastPara="1" wrap="square" lIns="91425" tIns="91425" rIns="91425" bIns="91425" anchor="ctr" anchorCtr="0">
            <a:noAutofit/>
          </a:bodyPr>
          <a:lstStyle/>
          <a:p>
            <a:pPr marL="346075" lvl="0" indent="-184150" algn="l" rtl="0">
              <a:lnSpc>
                <a:spcPct val="100000"/>
              </a:lnSpc>
              <a:spcBef>
                <a:spcPts val="0"/>
              </a:spcBef>
              <a:spcAft>
                <a:spcPts val="0"/>
              </a:spcAft>
              <a:buSzPts val="2538"/>
              <a:buChar char="•"/>
            </a:pPr>
            <a:r>
              <a:rPr lang="en-US" sz="2400" dirty="0"/>
              <a:t>Que </a:t>
            </a:r>
            <a:r>
              <a:rPr lang="en-US" sz="2400" dirty="0" err="1">
                <a:solidFill>
                  <a:schemeClr val="accent1"/>
                </a:solidFill>
              </a:rPr>
              <a:t>preguntas</a:t>
            </a:r>
            <a:r>
              <a:rPr lang="en-US" sz="2400" dirty="0"/>
              <a:t> se debe responder?</a:t>
            </a:r>
            <a:endParaRPr sz="1800" dirty="0"/>
          </a:p>
          <a:p>
            <a:pPr marL="346075" lvl="0" indent="-184150" algn="l" rtl="0">
              <a:lnSpc>
                <a:spcPct val="100000"/>
              </a:lnSpc>
              <a:spcBef>
                <a:spcPts val="725"/>
              </a:spcBef>
              <a:spcAft>
                <a:spcPts val="0"/>
              </a:spcAft>
              <a:buSzPts val="2538"/>
              <a:buChar char="•"/>
            </a:pPr>
            <a:r>
              <a:rPr lang="en-US" sz="2400" dirty="0" err="1"/>
              <a:t>Cuál</a:t>
            </a:r>
            <a:r>
              <a:rPr lang="en-US" sz="2400" dirty="0"/>
              <a:t> es </a:t>
            </a:r>
            <a:r>
              <a:rPr lang="en-US" sz="2400" dirty="0" err="1"/>
              <a:t>el</a:t>
            </a:r>
            <a:r>
              <a:rPr lang="en-US" sz="2400" dirty="0"/>
              <a:t> </a:t>
            </a:r>
            <a:r>
              <a:rPr lang="en-US" sz="2400" dirty="0" err="1">
                <a:solidFill>
                  <a:schemeClr val="accent1"/>
                </a:solidFill>
              </a:rPr>
              <a:t>alcance</a:t>
            </a:r>
            <a:r>
              <a:rPr lang="en-US" sz="2400" dirty="0"/>
              <a:t> </a:t>
            </a:r>
            <a:r>
              <a:rPr lang="en-US" sz="2400" dirty="0" err="1"/>
              <a:t>adecuado</a:t>
            </a:r>
            <a:r>
              <a:rPr lang="en-US" sz="2400" dirty="0"/>
              <a:t> del </a:t>
            </a:r>
            <a:r>
              <a:rPr lang="en-US" sz="2400" dirty="0" err="1"/>
              <a:t>proyecto</a:t>
            </a:r>
            <a:r>
              <a:rPr lang="en-US" sz="2400" dirty="0"/>
              <a:t>?</a:t>
            </a:r>
            <a:endParaRPr sz="1800" dirty="0"/>
          </a:p>
          <a:p>
            <a:pPr marL="346075" lvl="0" indent="-184150" algn="l" rtl="0">
              <a:lnSpc>
                <a:spcPct val="100000"/>
              </a:lnSpc>
              <a:spcBef>
                <a:spcPts val="725"/>
              </a:spcBef>
              <a:spcAft>
                <a:spcPts val="0"/>
              </a:spcAft>
              <a:buSzPts val="2538"/>
              <a:buChar char="•"/>
            </a:pPr>
            <a:r>
              <a:rPr lang="en-US" sz="2400" dirty="0" err="1"/>
              <a:t>Qué</a:t>
            </a:r>
            <a:r>
              <a:rPr lang="en-US" sz="2400" dirty="0"/>
              <a:t> </a:t>
            </a:r>
            <a:r>
              <a:rPr lang="en-US" sz="2400" dirty="0" err="1">
                <a:solidFill>
                  <a:schemeClr val="accent1"/>
                </a:solidFill>
              </a:rPr>
              <a:t>datos</a:t>
            </a:r>
            <a:r>
              <a:rPr lang="en-US" sz="2400" dirty="0"/>
              <a:t> </a:t>
            </a:r>
            <a:r>
              <a:rPr lang="en-US" sz="2400" dirty="0" err="1"/>
              <a:t>deben</a:t>
            </a:r>
            <a:r>
              <a:rPr lang="en-US" sz="2400" dirty="0"/>
              <a:t> </a:t>
            </a:r>
            <a:r>
              <a:rPr lang="en-US" sz="2400" dirty="0" err="1"/>
              <a:t>usarse</a:t>
            </a:r>
            <a:r>
              <a:rPr lang="en-US" sz="2400" dirty="0"/>
              <a:t>?</a:t>
            </a:r>
            <a:endParaRPr sz="1800" dirty="0"/>
          </a:p>
          <a:p>
            <a:pPr marL="346075" lvl="0" indent="-184150" algn="l" rtl="0">
              <a:lnSpc>
                <a:spcPct val="100000"/>
              </a:lnSpc>
              <a:spcBef>
                <a:spcPts val="725"/>
              </a:spcBef>
              <a:spcAft>
                <a:spcPts val="0"/>
              </a:spcAft>
              <a:buSzPts val="2538"/>
              <a:buChar char="•"/>
            </a:pPr>
            <a:r>
              <a:rPr lang="en-US" sz="2400" dirty="0" err="1"/>
              <a:t>Qué</a:t>
            </a:r>
            <a:r>
              <a:rPr lang="en-US" sz="2400" dirty="0"/>
              <a:t> </a:t>
            </a:r>
            <a:r>
              <a:rPr lang="en-US" sz="2400" dirty="0" err="1">
                <a:solidFill>
                  <a:schemeClr val="accent1"/>
                </a:solidFill>
              </a:rPr>
              <a:t>tecnicas</a:t>
            </a:r>
            <a:r>
              <a:rPr lang="en-US" sz="2400" dirty="0">
                <a:solidFill>
                  <a:schemeClr val="accent1"/>
                </a:solidFill>
              </a:rPr>
              <a:t> </a:t>
            </a:r>
            <a:r>
              <a:rPr lang="en-US" sz="2400" dirty="0"/>
              <a:t>se </a:t>
            </a:r>
            <a:r>
              <a:rPr lang="en-US" sz="2400" dirty="0" err="1"/>
              <a:t>aplicarán</a:t>
            </a:r>
            <a:r>
              <a:rPr lang="en-US" sz="2400" dirty="0"/>
              <a:t>?</a:t>
            </a:r>
            <a:endParaRPr sz="1800" dirty="0"/>
          </a:p>
          <a:p>
            <a:pPr marL="346075" lvl="0" indent="-184150" algn="l" rtl="0">
              <a:lnSpc>
                <a:spcPct val="100000"/>
              </a:lnSpc>
              <a:spcBef>
                <a:spcPts val="725"/>
              </a:spcBef>
              <a:spcAft>
                <a:spcPts val="0"/>
              </a:spcAft>
              <a:buSzPts val="2538"/>
              <a:buChar char="•"/>
            </a:pPr>
            <a:r>
              <a:rPr lang="en-US" sz="2400" dirty="0" err="1"/>
              <a:t>Cómo</a:t>
            </a:r>
            <a:r>
              <a:rPr lang="en-US" sz="2400" dirty="0"/>
              <a:t> se </a:t>
            </a:r>
            <a:r>
              <a:rPr lang="en-US" sz="2400" dirty="0" err="1">
                <a:solidFill>
                  <a:schemeClr val="accent1"/>
                </a:solidFill>
              </a:rPr>
              <a:t>evaluarán</a:t>
            </a:r>
            <a:r>
              <a:rPr lang="en-US" sz="2400" dirty="0">
                <a:solidFill>
                  <a:schemeClr val="accent1"/>
                </a:solidFill>
              </a:rPr>
              <a:t> </a:t>
            </a:r>
            <a:r>
              <a:rPr lang="en-US" sz="2400" dirty="0"/>
              <a:t>los </a:t>
            </a:r>
            <a:r>
              <a:rPr lang="en-US" sz="2400" dirty="0" err="1"/>
              <a:t>resultados</a:t>
            </a:r>
            <a:r>
              <a:rPr lang="en-US" sz="2400" dirty="0"/>
              <a:t>?</a:t>
            </a:r>
            <a:endParaRPr sz="1800" dirty="0"/>
          </a:p>
          <a:p>
            <a:pPr marL="346075" lvl="0" indent="-184150" algn="l" rtl="0">
              <a:lnSpc>
                <a:spcPct val="100000"/>
              </a:lnSpc>
              <a:spcBef>
                <a:spcPts val="725"/>
              </a:spcBef>
              <a:spcAft>
                <a:spcPts val="0"/>
              </a:spcAft>
              <a:buSzPts val="2538"/>
              <a:buChar char="•"/>
            </a:pPr>
            <a:r>
              <a:rPr lang="en-US" sz="2400" dirty="0" err="1"/>
              <a:t>Qué</a:t>
            </a:r>
            <a:r>
              <a:rPr lang="en-US" sz="2400" dirty="0"/>
              <a:t> </a:t>
            </a:r>
            <a:r>
              <a:rPr lang="en-US" sz="2400" dirty="0" err="1">
                <a:solidFill>
                  <a:schemeClr val="accent1"/>
                </a:solidFill>
              </a:rPr>
              <a:t>mantenimiento</a:t>
            </a:r>
            <a:r>
              <a:rPr lang="en-US" sz="2400" dirty="0"/>
              <a:t> </a:t>
            </a:r>
            <a:r>
              <a:rPr lang="en-US" sz="2400" dirty="0" err="1"/>
              <a:t>será</a:t>
            </a:r>
            <a:r>
              <a:rPr lang="en-US" sz="2400" dirty="0"/>
              <a:t> </a:t>
            </a:r>
            <a:r>
              <a:rPr lang="en-US" sz="2400" dirty="0" err="1"/>
              <a:t>necesario</a:t>
            </a:r>
            <a:r>
              <a:rPr lang="en-US" sz="2400" dirty="0"/>
              <a:t>?</a:t>
            </a:r>
            <a:endParaRPr sz="2800" dirty="0"/>
          </a:p>
        </p:txBody>
      </p:sp>
      <p:sp>
        <p:nvSpPr>
          <p:cNvPr id="386" name="Google Shape;386;p25"/>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6"/>
          <p:cNvSpPr txBox="1">
            <a:spLocks noGrp="1"/>
          </p:cNvSpPr>
          <p:nvPr>
            <p:ph type="title"/>
          </p:nvPr>
        </p:nvSpPr>
        <p:spPr>
          <a:xfrm>
            <a:off x="1929211" y="2222499"/>
            <a:ext cx="6698060" cy="1758652"/>
          </a:xfrm>
          <a:prstGeom prst="rect">
            <a:avLst/>
          </a:prstGeom>
          <a:noFill/>
          <a:ln>
            <a:noFill/>
          </a:ln>
        </p:spPr>
        <p:txBody>
          <a:bodyPr spcFirstLastPara="1" wrap="square" lIns="91425" tIns="91425" rIns="91425" bIns="91425" anchor="b" anchorCtr="0">
            <a:noAutofit/>
          </a:bodyPr>
          <a:lstStyle/>
          <a:p>
            <a:pPr marL="0" marR="0" lvl="0" indent="0" algn="r" rtl="0">
              <a:lnSpc>
                <a:spcPct val="100000"/>
              </a:lnSpc>
              <a:spcBef>
                <a:spcPts val="0"/>
              </a:spcBef>
              <a:spcAft>
                <a:spcPts val="0"/>
              </a:spcAft>
              <a:buClr>
                <a:schemeClr val="dk1"/>
              </a:buClr>
              <a:buSzPts val="2500"/>
              <a:buFont typeface="Franklin Gothic"/>
              <a:buNone/>
            </a:pPr>
            <a:r>
              <a:rPr lang="en-US" dirty="0" err="1"/>
              <a:t>Resumen</a:t>
            </a:r>
            <a:endParaRPr dirty="0"/>
          </a:p>
        </p:txBody>
      </p:sp>
      <p:sp>
        <p:nvSpPr>
          <p:cNvPr id="393" name="Google Shape;393;p26"/>
          <p:cNvSpPr txBox="1">
            <a:spLocks noGrp="1"/>
          </p:cNvSpPr>
          <p:nvPr>
            <p:ph type="body" idx="1"/>
          </p:nvPr>
        </p:nvSpPr>
        <p:spPr>
          <a:xfrm>
            <a:off x="1929210" y="3981151"/>
            <a:ext cx="6698061" cy="7170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7E241A"/>
              </a:buClr>
              <a:buSzPts val="1813"/>
              <a:buFont typeface="Arial"/>
              <a:buNone/>
            </a:pPr>
            <a:endParaRPr/>
          </a:p>
        </p:txBody>
      </p:sp>
      <p:sp>
        <p:nvSpPr>
          <p:cNvPr id="394" name="Google Shape;394;p26"/>
          <p:cNvSpPr txBox="1">
            <a:spLocks noGrp="1"/>
          </p:cNvSpPr>
          <p:nvPr>
            <p:ph type="sldNum" idx="12"/>
          </p:nvPr>
        </p:nvSpPr>
        <p:spPr>
          <a:xfrm>
            <a:off x="8213894" y="5258597"/>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29</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3"/>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a:t>La </a:t>
            </a:r>
            <a:r>
              <a:rPr lang="en-US" dirty="0" err="1"/>
              <a:t>pregunta</a:t>
            </a:r>
            <a:r>
              <a:rPr lang="en-US" dirty="0"/>
              <a:t> clave </a:t>
            </a:r>
            <a:r>
              <a:rPr lang="en-US" dirty="0" err="1"/>
              <a:t>en</a:t>
            </a:r>
            <a:r>
              <a:rPr lang="en-US" dirty="0"/>
              <a:t> Data Science:</a:t>
            </a:r>
            <a:br>
              <a:rPr lang="en-US" dirty="0"/>
            </a:br>
            <a:r>
              <a:rPr lang="en-US" dirty="0" err="1"/>
              <a:t>Cómo</a:t>
            </a:r>
            <a:r>
              <a:rPr lang="en-US" dirty="0"/>
              <a:t> </a:t>
            </a:r>
            <a:r>
              <a:rPr lang="en-US" dirty="0" err="1"/>
              <a:t>explicar</a:t>
            </a:r>
            <a:r>
              <a:rPr lang="en-US" dirty="0"/>
              <a:t> &amp; </a:t>
            </a:r>
            <a:r>
              <a:rPr lang="en-US" dirty="0" err="1"/>
              <a:t>Predecir</a:t>
            </a:r>
            <a:r>
              <a:rPr lang="en-US" dirty="0"/>
              <a:t> </a:t>
            </a:r>
            <a:r>
              <a:rPr lang="en-US" dirty="0" err="1"/>
              <a:t>el</a:t>
            </a:r>
            <a:r>
              <a:rPr lang="en-US" dirty="0"/>
              <a:t> </a:t>
            </a:r>
            <a:r>
              <a:rPr lang="en-US" dirty="0" err="1"/>
              <a:t>mundo</a:t>
            </a:r>
            <a:r>
              <a:rPr lang="en-US" dirty="0"/>
              <a:t>?</a:t>
            </a:r>
            <a:endParaRPr dirty="0"/>
          </a:p>
        </p:txBody>
      </p:sp>
      <p:sp>
        <p:nvSpPr>
          <p:cNvPr id="166" name="Google Shape;166;p3"/>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n-US" dirty="0" err="1"/>
              <a:t>Muchas</a:t>
            </a:r>
            <a:r>
              <a:rPr lang="en-US" dirty="0"/>
              <a:t> de las </a:t>
            </a:r>
            <a:r>
              <a:rPr lang="en-US" dirty="0" err="1"/>
              <a:t>ciencias</a:t>
            </a:r>
            <a:r>
              <a:rPr lang="en-US" dirty="0"/>
              <a:t> y la </a:t>
            </a:r>
            <a:r>
              <a:rPr lang="en-US" dirty="0" err="1"/>
              <a:t>ingenirí</a:t>
            </a:r>
            <a:r>
              <a:rPr lang="en-US" dirty="0"/>
              <a:t> </a:t>
            </a:r>
            <a:r>
              <a:rPr lang="en-US" dirty="0" err="1"/>
              <a:t>derivan</a:t>
            </a:r>
            <a:r>
              <a:rPr lang="en-US" dirty="0"/>
              <a:t> de las </a:t>
            </a:r>
            <a:r>
              <a:rPr lang="en-US" dirty="0" err="1"/>
              <a:t>ciencias</a:t>
            </a:r>
            <a:r>
              <a:rPr lang="en-US" dirty="0"/>
              <a:t> </a:t>
            </a:r>
            <a:r>
              <a:rPr lang="en-US" dirty="0" err="1"/>
              <a:t>físicas</a:t>
            </a:r>
            <a:r>
              <a:rPr lang="en-US" dirty="0"/>
              <a:t>, </a:t>
            </a:r>
            <a:r>
              <a:rPr lang="en-US" dirty="0" err="1"/>
              <a:t>donde</a:t>
            </a:r>
            <a:r>
              <a:rPr lang="en-US" dirty="0"/>
              <a:t> se  </a:t>
            </a:r>
            <a:r>
              <a:rPr lang="en-US" dirty="0" err="1"/>
              <a:t>tienen</a:t>
            </a:r>
            <a:r>
              <a:rPr lang="en-US" dirty="0"/>
              <a:t> </a:t>
            </a:r>
            <a:r>
              <a:rPr lang="en-US" dirty="0" err="1"/>
              <a:t>modelos</a:t>
            </a:r>
            <a:r>
              <a:rPr lang="en-US" dirty="0"/>
              <a:t> </a:t>
            </a:r>
            <a:r>
              <a:rPr lang="en-US" dirty="0" err="1"/>
              <a:t>predictivos</a:t>
            </a:r>
            <a:r>
              <a:rPr lang="en-US" dirty="0"/>
              <a:t> </a:t>
            </a:r>
            <a:r>
              <a:rPr lang="en-US" dirty="0" err="1"/>
              <a:t>enriquecidos</a:t>
            </a:r>
            <a:endParaRPr dirty="0"/>
          </a:p>
          <a:p>
            <a:pPr marL="417513" lvl="1" indent="0" algn="l" rtl="0">
              <a:lnSpc>
                <a:spcPct val="100000"/>
              </a:lnSpc>
              <a:spcBef>
                <a:spcPts val="675"/>
              </a:spcBef>
              <a:spcAft>
                <a:spcPts val="0"/>
              </a:spcAft>
              <a:buSzPts val="2175"/>
              <a:buNone/>
            </a:pPr>
            <a:r>
              <a:rPr lang="en-US" dirty="0" err="1">
                <a:solidFill>
                  <a:srgbClr val="1263C3"/>
                </a:solidFill>
              </a:rPr>
              <a:t>Leyes</a:t>
            </a:r>
            <a:r>
              <a:rPr lang="en-US" dirty="0">
                <a:solidFill>
                  <a:srgbClr val="1263C3"/>
                </a:solidFill>
              </a:rPr>
              <a:t> de Newton, </a:t>
            </a:r>
            <a:r>
              <a:rPr lang="en-US" dirty="0" err="1">
                <a:solidFill>
                  <a:srgbClr val="1263C3"/>
                </a:solidFill>
              </a:rPr>
              <a:t>Teoría</a:t>
            </a:r>
            <a:r>
              <a:rPr lang="en-US" dirty="0">
                <a:solidFill>
                  <a:srgbClr val="1263C3"/>
                </a:solidFill>
              </a:rPr>
              <a:t> de la </a:t>
            </a:r>
            <a:r>
              <a:rPr lang="en-US" dirty="0" err="1">
                <a:solidFill>
                  <a:srgbClr val="1263C3"/>
                </a:solidFill>
              </a:rPr>
              <a:t>Relatividad</a:t>
            </a:r>
            <a:r>
              <a:rPr lang="en-US" dirty="0">
                <a:solidFill>
                  <a:srgbClr val="1263C3"/>
                </a:solidFill>
              </a:rPr>
              <a:t>, </a:t>
            </a:r>
            <a:r>
              <a:rPr lang="en-US" dirty="0" err="1">
                <a:solidFill>
                  <a:srgbClr val="1263C3"/>
                </a:solidFill>
              </a:rPr>
              <a:t>cómo</a:t>
            </a:r>
            <a:r>
              <a:rPr lang="en-US" dirty="0">
                <a:solidFill>
                  <a:srgbClr val="1263C3"/>
                </a:solidFill>
              </a:rPr>
              <a:t> </a:t>
            </a:r>
            <a:r>
              <a:rPr lang="en-US" dirty="0" err="1">
                <a:solidFill>
                  <a:srgbClr val="1263C3"/>
                </a:solidFill>
              </a:rPr>
              <a:t>reaccionan</a:t>
            </a:r>
            <a:r>
              <a:rPr lang="en-US" dirty="0">
                <a:solidFill>
                  <a:srgbClr val="1263C3"/>
                </a:solidFill>
              </a:rPr>
              <a:t> los </a:t>
            </a:r>
            <a:r>
              <a:rPr lang="en-US" dirty="0" err="1">
                <a:solidFill>
                  <a:srgbClr val="1263C3"/>
                </a:solidFill>
              </a:rPr>
              <a:t>materiales</a:t>
            </a:r>
            <a:r>
              <a:rPr lang="en-US" dirty="0">
                <a:solidFill>
                  <a:srgbClr val="1263C3"/>
                </a:solidFill>
              </a:rPr>
              <a:t> </a:t>
            </a:r>
            <a:r>
              <a:rPr lang="en-US" dirty="0" err="1">
                <a:solidFill>
                  <a:srgbClr val="1263C3"/>
                </a:solidFill>
              </a:rPr>
              <a:t>ópticos</a:t>
            </a:r>
            <a:r>
              <a:rPr lang="en-US" dirty="0">
                <a:solidFill>
                  <a:srgbClr val="1263C3"/>
                </a:solidFill>
              </a:rPr>
              <a:t> bajo </a:t>
            </a:r>
            <a:r>
              <a:rPr lang="en-US" dirty="0" err="1">
                <a:solidFill>
                  <a:srgbClr val="1263C3"/>
                </a:solidFill>
              </a:rPr>
              <a:t>estímulos</a:t>
            </a:r>
            <a:r>
              <a:rPr lang="en-US" dirty="0">
                <a:solidFill>
                  <a:srgbClr val="1263C3"/>
                </a:solidFill>
              </a:rPr>
              <a:t>, etc.</a:t>
            </a:r>
            <a:endParaRPr dirty="0"/>
          </a:p>
          <a:p>
            <a:pPr marL="299262" lvl="0" indent="0" algn="l" rtl="0">
              <a:lnSpc>
                <a:spcPct val="100000"/>
              </a:lnSpc>
              <a:spcBef>
                <a:spcPts val="725"/>
              </a:spcBef>
              <a:spcAft>
                <a:spcPts val="0"/>
              </a:spcAft>
              <a:buSzPts val="2538"/>
              <a:buNone/>
            </a:pPr>
            <a:r>
              <a:rPr lang="en-US" dirty="0"/>
              <a:t>La base de la </a:t>
            </a:r>
            <a:r>
              <a:rPr lang="en-US" dirty="0" err="1"/>
              <a:t>predicción</a:t>
            </a:r>
            <a:r>
              <a:rPr lang="en-US" dirty="0"/>
              <a:t> es la </a:t>
            </a:r>
            <a:r>
              <a:rPr lang="en-US" dirty="0" err="1"/>
              <a:t>simulación</a:t>
            </a:r>
            <a:endParaRPr dirty="0"/>
          </a:p>
          <a:p>
            <a:pPr marL="750064" lvl="2" indent="0" algn="l" rtl="0">
              <a:lnSpc>
                <a:spcPct val="100000"/>
              </a:lnSpc>
              <a:spcBef>
                <a:spcPts val="625"/>
              </a:spcBef>
              <a:spcAft>
                <a:spcPts val="0"/>
              </a:spcAft>
              <a:buSzPts val="1813"/>
              <a:buNone/>
            </a:pPr>
            <a:endParaRPr dirty="0"/>
          </a:p>
          <a:p>
            <a:pPr marL="161925" lvl="0" indent="0" algn="l" rtl="0">
              <a:lnSpc>
                <a:spcPct val="100000"/>
              </a:lnSpc>
              <a:spcBef>
                <a:spcPts val="725"/>
              </a:spcBef>
              <a:spcAft>
                <a:spcPts val="0"/>
              </a:spcAft>
              <a:buSzPts val="2538"/>
              <a:buNone/>
            </a:pPr>
            <a:r>
              <a:rPr lang="en-US" dirty="0" err="1"/>
              <a:t>Cómo</a:t>
            </a:r>
            <a:r>
              <a:rPr lang="en-US" dirty="0"/>
              <a:t> </a:t>
            </a:r>
            <a:r>
              <a:rPr lang="en-US" dirty="0" err="1"/>
              <a:t>hacer</a:t>
            </a:r>
            <a:r>
              <a:rPr lang="en-US" dirty="0"/>
              <a:t> </a:t>
            </a:r>
            <a:r>
              <a:rPr lang="en-US" dirty="0" err="1"/>
              <a:t>predicciones</a:t>
            </a:r>
            <a:r>
              <a:rPr lang="en-US" dirty="0"/>
              <a:t> </a:t>
            </a:r>
            <a:r>
              <a:rPr lang="en-US" dirty="0" err="1"/>
              <a:t>donde</a:t>
            </a:r>
            <a:r>
              <a:rPr lang="en-US" dirty="0"/>
              <a:t> no se </a:t>
            </a:r>
            <a:r>
              <a:rPr lang="en-US" dirty="0" err="1"/>
              <a:t>tienen</a:t>
            </a:r>
            <a:r>
              <a:rPr lang="en-US" dirty="0"/>
              <a:t> buenos </a:t>
            </a:r>
            <a:r>
              <a:rPr lang="en-US" dirty="0" err="1"/>
              <a:t>modelos</a:t>
            </a:r>
            <a:r>
              <a:rPr lang="en-US" dirty="0"/>
              <a:t>?</a:t>
            </a:r>
            <a:endParaRPr dirty="0"/>
          </a:p>
          <a:p>
            <a:pPr marL="417513" lvl="1" indent="0" algn="l" rtl="0">
              <a:lnSpc>
                <a:spcPct val="100000"/>
              </a:lnSpc>
              <a:spcBef>
                <a:spcPts val="675"/>
              </a:spcBef>
              <a:spcAft>
                <a:spcPts val="0"/>
              </a:spcAft>
              <a:buSzPts val="2175"/>
              <a:buNone/>
            </a:pPr>
            <a:r>
              <a:rPr lang="en-US" dirty="0" err="1">
                <a:solidFill>
                  <a:srgbClr val="1263C3"/>
                </a:solidFill>
              </a:rPr>
              <a:t>E.j</a:t>
            </a:r>
            <a:r>
              <a:rPr lang="en-US" dirty="0">
                <a:solidFill>
                  <a:srgbClr val="1263C3"/>
                </a:solidFill>
              </a:rPr>
              <a:t>., </a:t>
            </a:r>
            <a:r>
              <a:rPr lang="en-US" dirty="0" err="1">
                <a:solidFill>
                  <a:srgbClr val="1263C3"/>
                </a:solidFill>
              </a:rPr>
              <a:t>comportamiento</a:t>
            </a:r>
            <a:r>
              <a:rPr lang="en-US" dirty="0">
                <a:solidFill>
                  <a:srgbClr val="1263C3"/>
                </a:solidFill>
              </a:rPr>
              <a:t> </a:t>
            </a:r>
            <a:r>
              <a:rPr lang="en-US" dirty="0" err="1">
                <a:solidFill>
                  <a:srgbClr val="1263C3"/>
                </a:solidFill>
              </a:rPr>
              <a:t>humano</a:t>
            </a:r>
            <a:r>
              <a:rPr lang="en-US" dirty="0">
                <a:solidFill>
                  <a:srgbClr val="1263C3"/>
                </a:solidFill>
              </a:rPr>
              <a:t>, </a:t>
            </a:r>
            <a:r>
              <a:rPr lang="en-US" dirty="0" err="1">
                <a:solidFill>
                  <a:srgbClr val="1263C3"/>
                </a:solidFill>
              </a:rPr>
              <a:t>biología</a:t>
            </a:r>
            <a:r>
              <a:rPr lang="en-US" dirty="0">
                <a:solidFill>
                  <a:srgbClr val="1263C3"/>
                </a:solidFill>
              </a:rPr>
              <a:t>, </a:t>
            </a:r>
            <a:r>
              <a:rPr lang="en-US" dirty="0" err="1">
                <a:solidFill>
                  <a:srgbClr val="1263C3"/>
                </a:solidFill>
              </a:rPr>
              <a:t>el</a:t>
            </a:r>
            <a:r>
              <a:rPr lang="en-US" dirty="0">
                <a:solidFill>
                  <a:srgbClr val="1263C3"/>
                </a:solidFill>
              </a:rPr>
              <a:t> </a:t>
            </a:r>
            <a:r>
              <a:rPr lang="en-US" dirty="0" err="1">
                <a:solidFill>
                  <a:srgbClr val="1263C3"/>
                </a:solidFill>
              </a:rPr>
              <a:t>cerebro</a:t>
            </a:r>
            <a:r>
              <a:rPr lang="en-US" dirty="0">
                <a:solidFill>
                  <a:srgbClr val="1263C3"/>
                </a:solidFill>
              </a:rPr>
              <a:t>, </a:t>
            </a:r>
            <a:r>
              <a:rPr lang="es-ES" dirty="0">
                <a:solidFill>
                  <a:srgbClr val="1263C3"/>
                </a:solidFill>
              </a:rPr>
              <a:t>si un producto será un éxito, en qué invertir</a:t>
            </a:r>
            <a:endParaRPr dirty="0"/>
          </a:p>
          <a:p>
            <a:pPr marL="464326" lvl="1" indent="-138112" algn="l" rtl="0">
              <a:lnSpc>
                <a:spcPct val="100000"/>
              </a:lnSpc>
              <a:spcBef>
                <a:spcPts val="675"/>
              </a:spcBef>
              <a:spcAft>
                <a:spcPts val="0"/>
              </a:spcAft>
              <a:buSzPts val="2175"/>
              <a:buChar char="•"/>
            </a:pPr>
            <a:r>
              <a:rPr lang="es-ES" dirty="0"/>
              <a:t>Necesitamos utilizar métodos de muestreo, estadísticas y el </a:t>
            </a:r>
            <a:r>
              <a:rPr lang="es-ES" dirty="0" err="1"/>
              <a:t>enfoque"primero</a:t>
            </a:r>
            <a:r>
              <a:rPr lang="es-ES" dirty="0"/>
              <a:t> los datos"</a:t>
            </a:r>
            <a:endParaRPr lang="en-US" dirty="0"/>
          </a:p>
          <a:p>
            <a:pPr marL="464326" lvl="1" indent="-138112" algn="l" rtl="0">
              <a:lnSpc>
                <a:spcPct val="100000"/>
              </a:lnSpc>
              <a:spcBef>
                <a:spcPts val="675"/>
              </a:spcBef>
              <a:spcAft>
                <a:spcPts val="0"/>
              </a:spcAft>
              <a:buSzPts val="2175"/>
              <a:buChar char="•"/>
            </a:pPr>
            <a:r>
              <a:rPr lang="es-ES" dirty="0"/>
              <a:t>¡Pero necesitamos suficientes datos representativos y las preguntas correctas para obtener buenos modelos!</a:t>
            </a:r>
            <a:endParaRPr dirty="0"/>
          </a:p>
          <a:p>
            <a:pPr marL="161925" lvl="0" indent="0" algn="l" rtl="0">
              <a:lnSpc>
                <a:spcPct val="100000"/>
              </a:lnSpc>
              <a:spcBef>
                <a:spcPts val="725"/>
              </a:spcBef>
              <a:spcAft>
                <a:spcPts val="0"/>
              </a:spcAft>
              <a:buSzPts val="2538"/>
              <a:buNone/>
            </a:pPr>
            <a:r>
              <a:rPr lang="es-ES" dirty="0"/>
              <a:t>Por supuesto, en el mundo real a menudo queremos combinar modelos y datos</a:t>
            </a:r>
            <a:r>
              <a:rPr lang="en-US" dirty="0"/>
              <a:t>!</a:t>
            </a:r>
            <a:endParaRPr dirty="0"/>
          </a:p>
        </p:txBody>
      </p:sp>
      <p:sp>
        <p:nvSpPr>
          <p:cNvPr id="167" name="Google Shape;167;p3"/>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3</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7"/>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s-ES" dirty="0"/>
              <a:t>Unas palabras de los profesionales de </a:t>
            </a:r>
            <a:r>
              <a:rPr lang="en-US" dirty="0"/>
              <a:t>Data Science</a:t>
            </a:r>
            <a:endParaRPr dirty="0"/>
          </a:p>
        </p:txBody>
      </p:sp>
      <p:sp>
        <p:nvSpPr>
          <p:cNvPr id="401" name="Google Shape;401;p27"/>
          <p:cNvSpPr txBox="1">
            <a:spLocks noGrp="1"/>
          </p:cNvSpPr>
          <p:nvPr>
            <p:ph type="body" idx="1"/>
          </p:nvPr>
        </p:nvSpPr>
        <p:spPr>
          <a:xfrm>
            <a:off x="1103697" y="1249493"/>
            <a:ext cx="7053713" cy="3616202"/>
          </a:xfrm>
          <a:prstGeom prst="rect">
            <a:avLst/>
          </a:prstGeom>
          <a:noFill/>
          <a:ln>
            <a:noFill/>
          </a:ln>
        </p:spPr>
        <p:txBody>
          <a:bodyPr spcFirstLastPara="1" wrap="square" lIns="91425" tIns="91425" rIns="91425" bIns="91425" anchor="ctr" anchorCtr="0">
            <a:noAutofit/>
          </a:bodyPr>
          <a:lstStyle/>
          <a:p>
            <a:pPr marL="161925" lvl="0" indent="0">
              <a:spcBef>
                <a:spcPts val="0"/>
              </a:spcBef>
              <a:buNone/>
            </a:pPr>
            <a:r>
              <a:rPr lang="es-ES" sz="2000" dirty="0"/>
              <a:t>Al menos el 80-90% de su trabajo no implica </a:t>
            </a:r>
            <a:r>
              <a:rPr lang="en-US" sz="2000" dirty="0"/>
              <a:t>machine learning, </a:t>
            </a:r>
            <a:r>
              <a:rPr lang="en-US" sz="2000" dirty="0" err="1"/>
              <a:t>pero</a:t>
            </a:r>
            <a:r>
              <a:rPr lang="en-US" sz="2000" dirty="0"/>
              <a:t>:</a:t>
            </a:r>
            <a:endParaRPr dirty="0"/>
          </a:p>
          <a:p>
            <a:pPr marL="346075" marR="0" lvl="0" indent="-184150" algn="l" rtl="0">
              <a:lnSpc>
                <a:spcPct val="100000"/>
              </a:lnSpc>
              <a:spcBef>
                <a:spcPts val="725"/>
              </a:spcBef>
              <a:spcAft>
                <a:spcPts val="0"/>
              </a:spcAft>
              <a:buClr>
                <a:srgbClr val="7E241A"/>
              </a:buClr>
              <a:buSzPts val="2538"/>
              <a:buFont typeface="Arial"/>
              <a:buChar char="•"/>
            </a:pPr>
            <a:r>
              <a:rPr lang="es-ES" sz="2000" dirty="0"/>
              <a:t>Trabajar con expertos para comprender el dominio, suposiciones, preguntas, etc.</a:t>
            </a:r>
            <a:r>
              <a:rPr lang="en-US" sz="2000" dirty="0"/>
              <a:t>.</a:t>
            </a:r>
            <a:endParaRPr dirty="0"/>
          </a:p>
          <a:p>
            <a:pPr marL="346075" marR="0" lvl="0" indent="-184150" algn="l" rtl="0">
              <a:lnSpc>
                <a:spcPct val="100000"/>
              </a:lnSpc>
              <a:spcBef>
                <a:spcPts val="725"/>
              </a:spcBef>
              <a:spcAft>
                <a:spcPts val="0"/>
              </a:spcAft>
              <a:buClr>
                <a:srgbClr val="7E241A"/>
              </a:buClr>
              <a:buSzPts val="2538"/>
              <a:buFont typeface="Arial"/>
              <a:buChar char="•"/>
            </a:pPr>
            <a:r>
              <a:rPr lang="es-ES" sz="2000" dirty="0"/>
              <a:t>Tratar de catalogar y dar sentido a las fuentes de datos</a:t>
            </a:r>
            <a:endParaRPr dirty="0"/>
          </a:p>
          <a:p>
            <a:pPr marL="346075" marR="0" lvl="0" indent="-184150" algn="l" rtl="0">
              <a:lnSpc>
                <a:spcPct val="100000"/>
              </a:lnSpc>
              <a:spcBef>
                <a:spcPts val="725"/>
              </a:spcBef>
              <a:spcAft>
                <a:spcPts val="0"/>
              </a:spcAft>
              <a:buClr>
                <a:srgbClr val="7E241A"/>
              </a:buClr>
              <a:buSzPts val="2538"/>
              <a:buFont typeface="Arial"/>
              <a:buChar char="•"/>
            </a:pPr>
            <a:r>
              <a:rPr lang="es-ES" sz="2000" dirty="0"/>
              <a:t>Limpiar, unificar, extraer e integrar los datos</a:t>
            </a:r>
            <a:endParaRPr dirty="0"/>
          </a:p>
          <a:p>
            <a:pPr marL="346075" marR="0" lvl="0" indent="-184150" algn="l" rtl="0">
              <a:lnSpc>
                <a:spcPct val="100000"/>
              </a:lnSpc>
              <a:spcBef>
                <a:spcPts val="725"/>
              </a:spcBef>
              <a:spcAft>
                <a:spcPts val="0"/>
              </a:spcAft>
              <a:buClr>
                <a:srgbClr val="7E241A"/>
              </a:buClr>
              <a:buSzPts val="2538"/>
              <a:buFont typeface="Arial"/>
              <a:buChar char="•"/>
            </a:pPr>
            <a:r>
              <a:rPr lang="en-US" sz="2000" dirty="0" err="1"/>
              <a:t>Limpiar</a:t>
            </a:r>
            <a:r>
              <a:rPr lang="en-US" sz="2000" dirty="0"/>
              <a:t> los </a:t>
            </a:r>
            <a:r>
              <a:rPr lang="en-US" sz="2000" dirty="0" err="1"/>
              <a:t>datos</a:t>
            </a:r>
            <a:r>
              <a:rPr lang="en-US" sz="2000" dirty="0"/>
              <a:t> </a:t>
            </a:r>
            <a:r>
              <a:rPr lang="en-US" sz="2000" dirty="0" err="1"/>
              <a:t>ajustados</a:t>
            </a:r>
            <a:endParaRPr dirty="0"/>
          </a:p>
          <a:p>
            <a:pPr marL="161925" lvl="0" indent="0" algn="l" rtl="0">
              <a:lnSpc>
                <a:spcPct val="100000"/>
              </a:lnSpc>
              <a:spcBef>
                <a:spcPts val="725"/>
              </a:spcBef>
              <a:spcAft>
                <a:spcPts val="0"/>
              </a:spcAft>
              <a:buSzPts val="2538"/>
              <a:buNone/>
            </a:pPr>
            <a:endParaRPr sz="2000" dirty="0"/>
          </a:p>
        </p:txBody>
      </p:sp>
      <p:sp>
        <p:nvSpPr>
          <p:cNvPr id="402" name="Google Shape;402;p27"/>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8"/>
          <p:cNvSpPr txBox="1">
            <a:spLocks noGrp="1"/>
          </p:cNvSpPr>
          <p:nvPr>
            <p:ph type="title"/>
          </p:nvPr>
        </p:nvSpPr>
        <p:spPr/>
        <p:txBody>
          <a:bodyPr/>
          <a:lstStyle/>
          <a:p>
            <a:pPr lvl="0"/>
            <a:r>
              <a:rPr lang="en-US" dirty="0" err="1"/>
              <a:t>Qué</a:t>
            </a:r>
            <a:r>
              <a:rPr lang="en-US" dirty="0"/>
              <a:t> </a:t>
            </a:r>
            <a:r>
              <a:rPr lang="en-US" dirty="0" err="1"/>
              <a:t>implica</a:t>
            </a:r>
            <a:r>
              <a:rPr lang="en-US" dirty="0"/>
              <a:t> Data Science</a:t>
            </a:r>
          </a:p>
        </p:txBody>
      </p:sp>
      <p:sp>
        <p:nvSpPr>
          <p:cNvPr id="409" name="Google Shape;409;p28"/>
          <p:cNvSpPr txBox="1">
            <a:spLocks noGrp="1"/>
          </p:cNvSpPr>
          <p:nvPr>
            <p:ph type="body" idx="1"/>
          </p:nvPr>
        </p:nvSpPr>
        <p:spPr/>
        <p:txBody>
          <a:bodyPr/>
          <a:lstStyle/>
          <a:p>
            <a:pPr lvl="0"/>
            <a:r>
              <a:rPr lang="es-ES" sz="2000" dirty="0"/>
              <a:t>Los datos son de alta dimensión, difíciles de entender y requieren una comprensión de los costos de computación y E/S</a:t>
            </a:r>
            <a:r>
              <a:rPr lang="en-US" sz="2000" dirty="0"/>
              <a:t>.</a:t>
            </a:r>
          </a:p>
          <a:p>
            <a:pPr lvl="0"/>
            <a:r>
              <a:rPr lang="es-ES" sz="2000" dirty="0"/>
              <a:t>Dado un conjunto de datos integrado (¡a menudo la parte difícil!), </a:t>
            </a:r>
            <a:r>
              <a:rPr lang="en-US" sz="2000" dirty="0"/>
              <a:t>data science </a:t>
            </a:r>
            <a:r>
              <a:rPr lang="es-ES" sz="2000" dirty="0"/>
              <a:t>Implica extraer y seleccionar características, así como agregar estructura semántica a los datos</a:t>
            </a:r>
            <a:r>
              <a:rPr lang="en-US" sz="2000" dirty="0"/>
              <a:t>.</a:t>
            </a:r>
          </a:p>
          <a:p>
            <a:pPr lvl="0"/>
            <a:r>
              <a:rPr lang="en-US" sz="2000" dirty="0"/>
              <a:t>Hay </a:t>
            </a:r>
            <a:r>
              <a:rPr lang="en-US" sz="2000" dirty="0" err="1"/>
              <a:t>muchas</a:t>
            </a:r>
            <a:r>
              <a:rPr lang="en-US" sz="2000" dirty="0"/>
              <a:t> </a:t>
            </a:r>
            <a:r>
              <a:rPr lang="en-US" sz="2000" dirty="0" err="1"/>
              <a:t>aplicaciones</a:t>
            </a:r>
            <a:r>
              <a:rPr lang="en-US" sz="2000" dirty="0"/>
              <a:t> de Data Science, </a:t>
            </a:r>
            <a:r>
              <a:rPr lang="es-ES" sz="2000" dirty="0"/>
              <a:t>desde el descubrimiento hasta la agrupación, la clasificación y la recomendación</a:t>
            </a:r>
            <a:r>
              <a:rPr lang="en-US" sz="2000" dirty="0"/>
              <a:t>!</a:t>
            </a:r>
          </a:p>
          <a:p>
            <a:pPr marL="1004888" lvl="2" indent="0">
              <a:buNone/>
            </a:pPr>
            <a:r>
              <a:rPr lang="es-ES" sz="1550" dirty="0">
                <a:solidFill>
                  <a:schemeClr val="tx1">
                    <a:lumMod val="60000"/>
                    <a:lumOff val="40000"/>
                  </a:schemeClr>
                </a:solidFill>
              </a:rPr>
              <a:t>A veces estadística, a veces </a:t>
            </a:r>
            <a:r>
              <a:rPr lang="es-ES" sz="1550" dirty="0" err="1">
                <a:solidFill>
                  <a:schemeClr val="tx1">
                    <a:lumMod val="60000"/>
                    <a:lumOff val="40000"/>
                  </a:schemeClr>
                </a:solidFill>
              </a:rPr>
              <a:t>algorítmos</a:t>
            </a:r>
            <a:r>
              <a:rPr lang="es-ES" sz="1550" dirty="0">
                <a:solidFill>
                  <a:schemeClr val="tx1">
                    <a:lumMod val="60000"/>
                    <a:lumOff val="40000"/>
                  </a:schemeClr>
                </a:solidFill>
              </a:rPr>
              <a:t> y, a veces, dependiente de la extracción</a:t>
            </a:r>
            <a:endParaRPr lang="en-US" sz="1550" dirty="0">
              <a:solidFill>
                <a:schemeClr val="tx1">
                  <a:lumMod val="60000"/>
                  <a:lumOff val="40000"/>
                </a:schemeClr>
              </a:solidFill>
            </a:endParaRPr>
          </a:p>
        </p:txBody>
      </p:sp>
      <p:sp>
        <p:nvSpPr>
          <p:cNvPr id="410" name="Google Shape;410;p28"/>
          <p:cNvSpPr txBox="1">
            <a:spLocks noGrp="1"/>
          </p:cNvSpPr>
          <p:nvPr>
            <p:ph type="sldNum" idx="12"/>
          </p:nvPr>
        </p:nvSpPr>
        <p:spPr/>
        <p:txBody>
          <a:bodyPr/>
          <a:lstStyle/>
          <a:p>
            <a:pPr lvl="0"/>
            <a:fld id="{00000000-1234-1234-1234-123412341234}" type="slidenum">
              <a:rPr lang="en-US"/>
              <a:pPr lvl="0"/>
              <a:t>31</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4"/>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Contenido</a:t>
            </a:r>
            <a:endParaRPr dirty="0"/>
          </a:p>
        </p:txBody>
      </p:sp>
      <p:sp>
        <p:nvSpPr>
          <p:cNvPr id="173" name="Google Shape;173;p4"/>
          <p:cNvSpPr txBox="1">
            <a:spLocks noGrp="1"/>
          </p:cNvSpPr>
          <p:nvPr>
            <p:ph type="body" idx="1"/>
          </p:nvPr>
        </p:nvSpPr>
        <p:spPr>
          <a:xfrm>
            <a:off x="462013" y="1457742"/>
            <a:ext cx="8165257" cy="3762671"/>
          </a:xfrm>
          <a:prstGeom prst="rect">
            <a:avLst/>
          </a:prstGeom>
          <a:noFill/>
          <a:ln>
            <a:noFill/>
          </a:ln>
        </p:spPr>
        <p:txBody>
          <a:bodyPr spcFirstLastPara="1" wrap="square" lIns="91425" tIns="91425" rIns="91425" bIns="91425" anchor="ctr" anchorCtr="0">
            <a:noAutofit/>
          </a:bodyPr>
          <a:lstStyle/>
          <a:p>
            <a:pPr marL="346075" marR="0" lvl="0" indent="-184150" algn="l" rtl="0">
              <a:lnSpc>
                <a:spcPct val="100000"/>
              </a:lnSpc>
              <a:spcBef>
                <a:spcPts val="0"/>
              </a:spcBef>
              <a:spcAft>
                <a:spcPts val="0"/>
              </a:spcAft>
              <a:buClr>
                <a:srgbClr val="7E241A"/>
              </a:buClr>
              <a:buSzPts val="2538"/>
              <a:buFont typeface="Arial"/>
              <a:buChar char="•"/>
            </a:pPr>
            <a:r>
              <a:rPr lang="en-US" sz="2000" dirty="0" err="1"/>
              <a:t>Qué</a:t>
            </a:r>
            <a:r>
              <a:rPr lang="en-US" sz="2000" dirty="0"/>
              <a:t> es Data Science?</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err="1"/>
              <a:t>Consideraciones</a:t>
            </a:r>
            <a:r>
              <a:rPr lang="en-US" sz="2000" dirty="0"/>
              <a:t> </a:t>
            </a:r>
            <a:r>
              <a:rPr lang="en-US" sz="2000" dirty="0" err="1"/>
              <a:t>sobre</a:t>
            </a:r>
            <a:r>
              <a:rPr lang="en-US" sz="2000" dirty="0"/>
              <a:t> big data</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a:t>¿</a:t>
            </a:r>
            <a:r>
              <a:rPr lang="en-US" sz="2000" dirty="0" err="1"/>
              <a:t>Qué</a:t>
            </a:r>
            <a:r>
              <a:rPr lang="en-US" sz="2000" dirty="0"/>
              <a:t> </a:t>
            </a:r>
            <a:r>
              <a:rPr lang="en-US" sz="2000" dirty="0" err="1"/>
              <a:t>implica</a:t>
            </a:r>
            <a:r>
              <a:rPr lang="en-US" sz="2000" dirty="0"/>
              <a:t> Data </a:t>
            </a:r>
            <a:r>
              <a:rPr lang="en-US" sz="2000" dirty="0" err="1"/>
              <a:t>Analitycs</a:t>
            </a:r>
            <a:r>
              <a:rPr lang="en-US" sz="2000" dirty="0"/>
              <a:t>?</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err="1"/>
              <a:t>Resumen</a:t>
            </a:r>
            <a:endParaRPr sz="2000" dirty="0"/>
          </a:p>
          <a:p>
            <a:pPr marL="346075" marR="0" lvl="0" indent="-22987" algn="l" rtl="0">
              <a:lnSpc>
                <a:spcPct val="100000"/>
              </a:lnSpc>
              <a:spcBef>
                <a:spcPts val="725"/>
              </a:spcBef>
              <a:spcAft>
                <a:spcPts val="0"/>
              </a:spcAft>
              <a:buClr>
                <a:srgbClr val="7E241A"/>
              </a:buClr>
              <a:buSzPts val="2538"/>
              <a:buFont typeface="Arial"/>
              <a:buNone/>
            </a:pP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err="1"/>
              <a:t>Ejercicios</a:t>
            </a:r>
            <a:endParaRPr sz="2000" dirty="0"/>
          </a:p>
          <a:p>
            <a:pPr marL="346075" marR="0" lvl="0" indent="-184150" algn="l" rtl="0">
              <a:lnSpc>
                <a:spcPct val="100000"/>
              </a:lnSpc>
              <a:spcBef>
                <a:spcPts val="725"/>
              </a:spcBef>
              <a:spcAft>
                <a:spcPts val="0"/>
              </a:spcAft>
              <a:buClr>
                <a:srgbClr val="7E241A"/>
              </a:buClr>
              <a:buSzPts val="2538"/>
              <a:buFont typeface="Arial"/>
              <a:buChar char="•"/>
            </a:pPr>
            <a:r>
              <a:rPr lang="en-US" sz="2000" dirty="0" err="1"/>
              <a:t>Práctica</a:t>
            </a:r>
            <a:endParaRPr sz="2000" dirty="0"/>
          </a:p>
        </p:txBody>
      </p:sp>
      <p:sp>
        <p:nvSpPr>
          <p:cNvPr id="174" name="Google Shape;174;p4"/>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4</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5"/>
          <p:cNvSpPr txBox="1">
            <a:spLocks noGrp="1"/>
          </p:cNvSpPr>
          <p:nvPr>
            <p:ph type="title"/>
          </p:nvPr>
        </p:nvSpPr>
        <p:spPr>
          <a:xfrm>
            <a:off x="677806" y="218426"/>
            <a:ext cx="7514035" cy="593488"/>
          </a:xfrm>
          <a:prstGeom prst="rect">
            <a:avLst/>
          </a:prstGeom>
          <a:noFill/>
          <a:ln>
            <a:noFill/>
          </a:ln>
        </p:spPr>
        <p:txBody>
          <a:bodyPr spcFirstLastPara="1" wrap="square" lIns="68575" tIns="34275" rIns="68575" bIns="34275" anchor="ctr" anchorCtr="0">
            <a:normAutofit/>
          </a:bodyPr>
          <a:lstStyle/>
          <a:p>
            <a:pPr marL="0" marR="0" lvl="0" indent="0" algn="ctr" rtl="0">
              <a:lnSpc>
                <a:spcPct val="100000"/>
              </a:lnSpc>
              <a:spcBef>
                <a:spcPts val="0"/>
              </a:spcBef>
              <a:spcAft>
                <a:spcPts val="0"/>
              </a:spcAft>
              <a:buClr>
                <a:schemeClr val="dk1"/>
              </a:buClr>
              <a:buSzPts val="3200"/>
              <a:buFont typeface="Franklin Gothic"/>
              <a:buNone/>
            </a:pPr>
            <a:r>
              <a:rPr lang="en-US" sz="2700" dirty="0" err="1">
                <a:solidFill>
                  <a:schemeClr val="dk1"/>
                </a:solidFill>
              </a:rPr>
              <a:t>Nube</a:t>
            </a:r>
            <a:r>
              <a:rPr lang="en-US" sz="2700" dirty="0">
                <a:solidFill>
                  <a:schemeClr val="dk1"/>
                </a:solidFill>
              </a:rPr>
              <a:t> de palabras para Data Science</a:t>
            </a:r>
            <a:endParaRPr sz="2700" dirty="0">
              <a:solidFill>
                <a:srgbClr val="FFFFFF"/>
              </a:solidFill>
            </a:endParaRPr>
          </a:p>
        </p:txBody>
      </p:sp>
      <p:pic>
        <p:nvPicPr>
          <p:cNvPr id="181" name="Google Shape;181;p5"/>
          <p:cNvPicPr preferRelativeResize="0"/>
          <p:nvPr/>
        </p:nvPicPr>
        <p:blipFill rotWithShape="1">
          <a:blip r:embed="rId3">
            <a:alphaModFix/>
          </a:blip>
          <a:srcRect t="9604" r="-2" b="7138"/>
          <a:stretch/>
        </p:blipFill>
        <p:spPr>
          <a:xfrm>
            <a:off x="1706146" y="811914"/>
            <a:ext cx="5314613" cy="44247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txBox="1">
            <a:spLocks noGrp="1"/>
          </p:cNvSpPr>
          <p:nvPr>
            <p:ph type="title"/>
          </p:nvPr>
        </p:nvSpPr>
        <p:spPr>
          <a:xfrm>
            <a:off x="1073478" y="277115"/>
            <a:ext cx="7514035" cy="593488"/>
          </a:xfrm>
          <a:prstGeom prst="rect">
            <a:avLst/>
          </a:prstGeom>
          <a:noFill/>
          <a:ln>
            <a:noFill/>
          </a:ln>
        </p:spPr>
        <p:txBody>
          <a:bodyPr spcFirstLastPara="1" wrap="square" lIns="68575" tIns="34275" rIns="68575" bIns="34275" anchor="ctr" anchorCtr="0">
            <a:normAutofit/>
          </a:bodyPr>
          <a:lstStyle/>
          <a:p>
            <a:pPr marL="0" lvl="0" indent="0" algn="ctr" rtl="0">
              <a:lnSpc>
                <a:spcPct val="90000"/>
              </a:lnSpc>
              <a:spcBef>
                <a:spcPts val="0"/>
              </a:spcBef>
              <a:spcAft>
                <a:spcPts val="0"/>
              </a:spcAft>
              <a:buSzPts val="3200"/>
              <a:buNone/>
            </a:pPr>
            <a:r>
              <a:rPr lang="en-US" dirty="0">
                <a:solidFill>
                  <a:schemeClr val="dk2"/>
                </a:solidFill>
              </a:rPr>
              <a:t>Data Science es </a:t>
            </a:r>
            <a:r>
              <a:rPr lang="en-US" dirty="0" err="1">
                <a:solidFill>
                  <a:schemeClr val="dk2"/>
                </a:solidFill>
              </a:rPr>
              <a:t>Interdisciplinario</a:t>
            </a:r>
            <a:endParaRPr dirty="0"/>
          </a:p>
        </p:txBody>
      </p:sp>
      <p:sp>
        <p:nvSpPr>
          <p:cNvPr id="188" name="Google Shape;188;p6"/>
          <p:cNvSpPr txBox="1">
            <a:spLocks noGrp="1"/>
          </p:cNvSpPr>
          <p:nvPr>
            <p:ph type="body" idx="4294967295"/>
          </p:nvPr>
        </p:nvSpPr>
        <p:spPr>
          <a:xfrm>
            <a:off x="188536" y="1484243"/>
            <a:ext cx="3657600" cy="3172598"/>
          </a:xfrm>
          <a:prstGeom prst="rect">
            <a:avLst/>
          </a:prstGeom>
          <a:noFill/>
          <a:ln>
            <a:noFill/>
          </a:ln>
        </p:spPr>
        <p:txBody>
          <a:bodyPr spcFirstLastPara="1" wrap="square" lIns="68575" tIns="34275" rIns="68575" bIns="34275" anchor="ctr" anchorCtr="0">
            <a:normAutofit/>
          </a:bodyPr>
          <a:lstStyle/>
          <a:p>
            <a:pPr marL="0" lvl="0" indent="0" algn="l" rtl="0">
              <a:lnSpc>
                <a:spcPct val="100000"/>
              </a:lnSpc>
              <a:spcBef>
                <a:spcPts val="0"/>
              </a:spcBef>
              <a:spcAft>
                <a:spcPts val="0"/>
              </a:spcAft>
              <a:buSzPts val="3480"/>
              <a:buNone/>
            </a:pPr>
            <a:r>
              <a:rPr lang="en-US" cap="none" dirty="0">
                <a:solidFill>
                  <a:schemeClr val="dk2"/>
                </a:solidFill>
              </a:rPr>
              <a:t>(CIENCIAS DE LA COMPUTACIÓN+</a:t>
            </a:r>
            <a:r>
              <a:rPr lang="en-US" dirty="0">
                <a:solidFill>
                  <a:schemeClr val="dk2"/>
                </a:solidFill>
              </a:rPr>
              <a:t>ESTADÍSTICA</a:t>
            </a:r>
            <a:r>
              <a:rPr lang="en-US" cap="none" dirty="0">
                <a:solidFill>
                  <a:schemeClr val="dk2"/>
                </a:solidFill>
              </a:rPr>
              <a:t>+MATEMATICA)  ∩ </a:t>
            </a:r>
            <a:endParaRPr dirty="0"/>
          </a:p>
          <a:p>
            <a:pPr marL="0" lvl="0" indent="0" algn="l" rtl="0">
              <a:lnSpc>
                <a:spcPct val="100000"/>
              </a:lnSpc>
              <a:spcBef>
                <a:spcPts val="855"/>
              </a:spcBef>
              <a:spcAft>
                <a:spcPts val="0"/>
              </a:spcAft>
              <a:buSzPts val="3480"/>
              <a:buNone/>
            </a:pPr>
            <a:r>
              <a:rPr lang="en-US" cap="none" dirty="0">
                <a:solidFill>
                  <a:schemeClr val="dk2"/>
                </a:solidFill>
              </a:rPr>
              <a:t>(CIENCIA | ECONOMIA | SOCIOLOGIA | </a:t>
            </a:r>
            <a:r>
              <a:rPr lang="en-US" dirty="0">
                <a:solidFill>
                  <a:schemeClr val="dk2"/>
                </a:solidFill>
              </a:rPr>
              <a:t>NEGOCIOS</a:t>
            </a:r>
            <a:r>
              <a:rPr lang="en-US" cap="none" dirty="0">
                <a:solidFill>
                  <a:schemeClr val="dk2"/>
                </a:solidFill>
              </a:rPr>
              <a:t> | LEYES…)</a:t>
            </a:r>
            <a:endParaRPr dirty="0"/>
          </a:p>
        </p:txBody>
      </p:sp>
      <p:pic>
        <p:nvPicPr>
          <p:cNvPr id="189" name="Google Shape;189;p6"/>
          <p:cNvPicPr preferRelativeResize="0"/>
          <p:nvPr/>
        </p:nvPicPr>
        <p:blipFill rotWithShape="1">
          <a:blip r:embed="rId3">
            <a:alphaModFix/>
          </a:blip>
          <a:srcRect l="8300" r="3725"/>
          <a:stretch/>
        </p:blipFill>
        <p:spPr>
          <a:xfrm>
            <a:off x="4020589" y="1207427"/>
            <a:ext cx="4820807" cy="372622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7"/>
          <p:cNvSpPr txBox="1">
            <a:spLocks noGrp="1"/>
          </p:cNvSpPr>
          <p:nvPr>
            <p:ph type="title"/>
          </p:nvPr>
        </p:nvSpPr>
        <p:spPr/>
        <p:txBody>
          <a:bodyPr/>
          <a:lstStyle/>
          <a:p>
            <a:pPr lvl="0"/>
            <a:r>
              <a:rPr lang="en-US" dirty="0"/>
              <a:t>Data Science vs </a:t>
            </a:r>
            <a:br>
              <a:rPr lang="en-US" dirty="0"/>
            </a:br>
            <a:r>
              <a:rPr lang="en-US" dirty="0"/>
              <a:t>Data Analytics y Data Engineering</a:t>
            </a:r>
          </a:p>
        </p:txBody>
      </p:sp>
      <p:sp>
        <p:nvSpPr>
          <p:cNvPr id="196" name="Google Shape;196;p7"/>
          <p:cNvSpPr txBox="1">
            <a:spLocks noGrp="1"/>
          </p:cNvSpPr>
          <p:nvPr>
            <p:ph type="body" idx="1"/>
          </p:nvPr>
        </p:nvSpPr>
        <p:spPr/>
        <p:txBody>
          <a:bodyPr/>
          <a:lstStyle/>
          <a:p>
            <a:pPr marL="67438" lvl="0" indent="0">
              <a:buNone/>
            </a:pPr>
            <a:r>
              <a:rPr lang="es-ES" sz="2000" dirty="0"/>
              <a:t>Este curso se enfocará inicialmente en los aspectos técnicos y de manipulación de datos de </a:t>
            </a:r>
            <a:r>
              <a:rPr lang="en-US" sz="2000" dirty="0"/>
              <a:t>Data Science, </a:t>
            </a:r>
            <a:r>
              <a:rPr lang="es-ES" sz="2000" dirty="0"/>
              <a:t>que llamaremos "Análisis de datos".</a:t>
            </a:r>
            <a:endParaRPr lang="en-US" sz="2000" dirty="0"/>
          </a:p>
          <a:p>
            <a:pPr marL="547688" lvl="1" indent="0">
              <a:buNone/>
            </a:pPr>
            <a:r>
              <a:rPr lang="en-US" sz="1800" dirty="0">
                <a:solidFill>
                  <a:schemeClr val="accent6"/>
                </a:solidFill>
              </a:rPr>
              <a:t>	</a:t>
            </a:r>
            <a:r>
              <a:rPr lang="en-US" sz="1800" dirty="0" err="1">
                <a:solidFill>
                  <a:schemeClr val="accent6"/>
                </a:solidFill>
              </a:rPr>
              <a:t>Algunas</a:t>
            </a:r>
            <a:r>
              <a:rPr lang="en-US" sz="1800" dirty="0">
                <a:solidFill>
                  <a:schemeClr val="accent6"/>
                </a:solidFill>
              </a:rPr>
              <a:t> personas </a:t>
            </a:r>
            <a:r>
              <a:rPr lang="en-US" sz="1800" dirty="0" err="1">
                <a:solidFill>
                  <a:schemeClr val="accent6"/>
                </a:solidFill>
              </a:rPr>
              <a:t>también</a:t>
            </a:r>
            <a:r>
              <a:rPr lang="en-US" sz="1800" dirty="0">
                <a:solidFill>
                  <a:schemeClr val="accent6"/>
                </a:solidFill>
              </a:rPr>
              <a:t> lo </a:t>
            </a:r>
            <a:r>
              <a:rPr lang="en-US" sz="1800" dirty="0" err="1">
                <a:solidFill>
                  <a:schemeClr val="accent6"/>
                </a:solidFill>
              </a:rPr>
              <a:t>llaman</a:t>
            </a:r>
            <a:r>
              <a:rPr lang="en-US" sz="1800" dirty="0">
                <a:solidFill>
                  <a:schemeClr val="accent6"/>
                </a:solidFill>
              </a:rPr>
              <a:t> </a:t>
            </a:r>
            <a:r>
              <a:rPr lang="en-US" sz="1800" i="1" dirty="0">
                <a:solidFill>
                  <a:schemeClr val="accent6"/>
                </a:solidFill>
              </a:rPr>
              <a:t>data engineering</a:t>
            </a:r>
          </a:p>
          <a:p>
            <a:pPr marL="524638" lvl="1" indent="0">
              <a:buNone/>
            </a:pPr>
            <a:r>
              <a:rPr lang="en-US" sz="1750" dirty="0"/>
              <a:t>Data Science </a:t>
            </a:r>
            <a:r>
              <a:rPr lang="es-ES" sz="1750" dirty="0"/>
              <a:t>es mucho más amplia e incluye experiencia en el dominio, comunicación de los resultados a los usuarios a través de la narración (</a:t>
            </a:r>
            <a:r>
              <a:rPr lang="es-ES" sz="1750" dirty="0" err="1"/>
              <a:t>storytelling</a:t>
            </a:r>
            <a:r>
              <a:rPr lang="es-ES" sz="1750" dirty="0"/>
              <a:t>) y visualización, e implicaciones políticas y legales</a:t>
            </a:r>
            <a:r>
              <a:rPr lang="en-US" sz="1750" dirty="0"/>
              <a:t>.</a:t>
            </a:r>
          </a:p>
          <a:p>
            <a:pPr marL="67438" lvl="0" indent="0">
              <a:buNone/>
            </a:pPr>
            <a:endParaRPr lang="en-US" sz="2000" dirty="0"/>
          </a:p>
          <a:p>
            <a:pPr marL="67438" lvl="0" indent="0">
              <a:buNone/>
            </a:pPr>
            <a:r>
              <a:rPr lang="es-ES" sz="2000" dirty="0"/>
              <a:t>Más adelante podemos considerar un contexto social más amplio, Ej. Ética de los datos</a:t>
            </a:r>
            <a:endParaRPr lang="en-US" sz="2000" dirty="0"/>
          </a:p>
          <a:p>
            <a:pPr marL="547688" lvl="1" indent="0">
              <a:buNone/>
            </a:pPr>
            <a:r>
              <a:rPr lang="en-US" sz="1800" dirty="0"/>
              <a:t>	</a:t>
            </a:r>
            <a:r>
              <a:rPr lang="en-US" sz="1800" dirty="0" err="1">
                <a:solidFill>
                  <a:schemeClr val="accent6"/>
                </a:solidFill>
              </a:rPr>
              <a:t>Privacidad</a:t>
            </a:r>
            <a:r>
              <a:rPr lang="en-US" sz="1800" dirty="0">
                <a:solidFill>
                  <a:schemeClr val="accent6"/>
                </a:solidFill>
              </a:rPr>
              <a:t>, </a:t>
            </a:r>
            <a:r>
              <a:rPr lang="en-US" sz="1800" dirty="0" err="1">
                <a:solidFill>
                  <a:schemeClr val="accent6"/>
                </a:solidFill>
              </a:rPr>
              <a:t>equidad</a:t>
            </a:r>
            <a:r>
              <a:rPr lang="en-US" sz="1800" dirty="0">
                <a:solidFill>
                  <a:schemeClr val="accent6"/>
                </a:solidFill>
              </a:rPr>
              <a:t>, </a:t>
            </a:r>
            <a:r>
              <a:rPr lang="en-US" sz="1800" dirty="0" err="1">
                <a:solidFill>
                  <a:schemeClr val="accent6"/>
                </a:solidFill>
              </a:rPr>
              <a:t>responsabilidad</a:t>
            </a:r>
            <a:r>
              <a:rPr lang="en-US" sz="1800" dirty="0">
                <a:solidFill>
                  <a:schemeClr val="accent6"/>
                </a:solidFill>
              </a:rPr>
              <a:t>, </a:t>
            </a:r>
            <a:r>
              <a:rPr lang="en-US" sz="1800" dirty="0" err="1">
                <a:solidFill>
                  <a:schemeClr val="accent6"/>
                </a:solidFill>
              </a:rPr>
              <a:t>transparencia</a:t>
            </a:r>
            <a:r>
              <a:rPr lang="en-US" sz="1800" dirty="0">
                <a:solidFill>
                  <a:schemeClr val="accent6"/>
                </a:solidFill>
              </a:rPr>
              <a:t>, …</a:t>
            </a:r>
          </a:p>
          <a:p>
            <a:pPr marL="67438" lvl="0" indent="0">
              <a:buNone/>
            </a:pPr>
            <a:r>
              <a:rPr lang="es-ES" sz="2000" dirty="0"/>
              <a:t>A lo largo del curso daremos ejemplos de cómo se usa Data </a:t>
            </a:r>
            <a:r>
              <a:rPr lang="es-ES" sz="2000" dirty="0" err="1"/>
              <a:t>Science</a:t>
            </a:r>
            <a:r>
              <a:rPr lang="es-ES" sz="2000" dirty="0"/>
              <a:t> en diferentes dominios.</a:t>
            </a:r>
            <a:endParaRPr lang="en-US" sz="2000" dirty="0"/>
          </a:p>
        </p:txBody>
      </p:sp>
      <p:sp>
        <p:nvSpPr>
          <p:cNvPr id="197" name="Google Shape;197;p7"/>
          <p:cNvSpPr txBox="1">
            <a:spLocks noGrp="1"/>
          </p:cNvSpPr>
          <p:nvPr>
            <p:ph type="sldNum" idx="12"/>
          </p:nvPr>
        </p:nvSpPr>
        <p:spPr/>
        <p:txBody>
          <a:bodyPr/>
          <a:lstStyle/>
          <a:p>
            <a:pPr lvl="0"/>
            <a:fld id="{00000000-1234-1234-1234-123412341234}" type="slidenum">
              <a:rPr lang="en-US">
                <a:sym typeface="Corbel"/>
              </a:rPr>
              <a:pPr lvl="0"/>
              <a:t>7</a:t>
            </a:fld>
            <a:endParaRPr lang="en-US">
              <a:sym typeface="Corbe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8"/>
          <p:cNvSpPr txBox="1">
            <a:spLocks noGrp="1"/>
          </p:cNvSpPr>
          <p:nvPr>
            <p:ph type="title"/>
          </p:nvPr>
        </p:nvSpPr>
        <p:spPr>
          <a:xfrm>
            <a:off x="462013" y="159738"/>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a:t>Data Analytics</a:t>
            </a:r>
            <a:endParaRPr/>
          </a:p>
        </p:txBody>
      </p:sp>
      <p:sp>
        <p:nvSpPr>
          <p:cNvPr id="204" name="Google Shape;204;p8"/>
          <p:cNvSpPr txBox="1">
            <a:spLocks noGrp="1"/>
          </p:cNvSpPr>
          <p:nvPr>
            <p:ph type="body" idx="1"/>
          </p:nvPr>
        </p:nvSpPr>
        <p:spPr>
          <a:xfrm>
            <a:off x="489371" y="1249493"/>
            <a:ext cx="8165257" cy="3762671"/>
          </a:xfrm>
          <a:prstGeom prst="rect">
            <a:avLst/>
          </a:prstGeom>
          <a:noFill/>
          <a:ln>
            <a:noFill/>
          </a:ln>
        </p:spPr>
        <p:txBody>
          <a:bodyPr spcFirstLastPara="1" wrap="square" lIns="91425" tIns="91425" rIns="91425" bIns="91425" anchor="ctr" anchorCtr="0">
            <a:noAutofit/>
          </a:bodyPr>
          <a:lstStyle/>
          <a:p>
            <a:pPr marL="161925" lvl="0" indent="0" algn="l" rtl="0">
              <a:lnSpc>
                <a:spcPct val="100000"/>
              </a:lnSpc>
              <a:spcBef>
                <a:spcPts val="0"/>
              </a:spcBef>
              <a:spcAft>
                <a:spcPts val="0"/>
              </a:spcAft>
              <a:buSzPts val="2538"/>
              <a:buNone/>
            </a:pPr>
            <a:r>
              <a:rPr lang="es-ES" sz="2000" dirty="0"/>
              <a:t>Nuestro enfoque: </a:t>
            </a:r>
            <a:r>
              <a:rPr lang="es-ES" sz="2000" dirty="0">
                <a:solidFill>
                  <a:schemeClr val="accent1"/>
                </a:solidFill>
              </a:rPr>
              <a:t>gestión</a:t>
            </a:r>
            <a:r>
              <a:rPr lang="es-ES" sz="2000" dirty="0"/>
              <a:t> y </a:t>
            </a:r>
            <a:r>
              <a:rPr lang="es-ES" sz="2000" dirty="0">
                <a:solidFill>
                  <a:schemeClr val="accent1"/>
                </a:solidFill>
              </a:rPr>
              <a:t>creación</a:t>
            </a:r>
            <a:r>
              <a:rPr lang="es-ES" sz="2000" dirty="0"/>
              <a:t> de modelos a partir de datos a </a:t>
            </a:r>
            <a:r>
              <a:rPr lang="es-ES" sz="2000" dirty="0">
                <a:solidFill>
                  <a:schemeClr val="accent1"/>
                </a:solidFill>
              </a:rPr>
              <a:t>escala</a:t>
            </a:r>
            <a:r>
              <a:rPr lang="en-US" sz="2000" dirty="0"/>
              <a:t>:</a:t>
            </a:r>
            <a:endParaRPr sz="1800" dirty="0"/>
          </a:p>
          <a:p>
            <a:pPr marL="783414" lvl="2" indent="0">
              <a:spcBef>
                <a:spcPts val="675"/>
              </a:spcBef>
              <a:buSzPts val="2175"/>
              <a:buNone/>
            </a:pPr>
            <a:r>
              <a:rPr lang="en-US" sz="1800" dirty="0" err="1">
                <a:solidFill>
                  <a:schemeClr val="tx1">
                    <a:lumMod val="60000"/>
                    <a:lumOff val="40000"/>
                  </a:schemeClr>
                </a:solidFill>
              </a:rPr>
              <a:t>Complejidad</a:t>
            </a:r>
            <a:r>
              <a:rPr lang="en-US" sz="1800" dirty="0">
                <a:solidFill>
                  <a:schemeClr val="tx1">
                    <a:lumMod val="60000"/>
                    <a:lumOff val="40000"/>
                  </a:schemeClr>
                </a:solidFill>
              </a:rPr>
              <a:t>, </a:t>
            </a:r>
            <a:r>
              <a:rPr lang="en-US" sz="1800" dirty="0" err="1">
                <a:solidFill>
                  <a:schemeClr val="tx1">
                    <a:lumMod val="60000"/>
                    <a:lumOff val="40000"/>
                  </a:schemeClr>
                </a:solidFill>
              </a:rPr>
              <a:t>heterogéneidad</a:t>
            </a:r>
            <a:r>
              <a:rPr lang="en-US" sz="1800" dirty="0">
                <a:solidFill>
                  <a:schemeClr val="tx1">
                    <a:lumMod val="60000"/>
                    <a:lumOff val="40000"/>
                  </a:schemeClr>
                </a:solidFill>
              </a:rPr>
              <a:t>, </a:t>
            </a:r>
            <a:r>
              <a:rPr lang="en-US" sz="1800" dirty="0" err="1">
                <a:solidFill>
                  <a:schemeClr val="tx1">
                    <a:lumMod val="60000"/>
                    <a:lumOff val="40000"/>
                  </a:schemeClr>
                </a:solidFill>
              </a:rPr>
              <a:t>volumen</a:t>
            </a:r>
            <a:r>
              <a:rPr lang="en-US" sz="1800" dirty="0">
                <a:solidFill>
                  <a:schemeClr val="tx1">
                    <a:lumMod val="60000"/>
                    <a:lumOff val="40000"/>
                  </a:schemeClr>
                </a:solidFill>
              </a:rPr>
              <a:t>, </a:t>
            </a:r>
            <a:r>
              <a:rPr lang="en-US" sz="1800" dirty="0" err="1">
                <a:solidFill>
                  <a:schemeClr val="tx1">
                    <a:lumMod val="60000"/>
                    <a:lumOff val="40000"/>
                  </a:schemeClr>
                </a:solidFill>
              </a:rPr>
              <a:t>alta</a:t>
            </a:r>
            <a:r>
              <a:rPr lang="en-US" sz="1800" dirty="0">
                <a:solidFill>
                  <a:schemeClr val="tx1">
                    <a:lumMod val="60000"/>
                    <a:lumOff val="40000"/>
                  </a:schemeClr>
                </a:solidFill>
              </a:rPr>
              <a:t> </a:t>
            </a:r>
            <a:r>
              <a:rPr lang="en-US" sz="1800" dirty="0" err="1">
                <a:solidFill>
                  <a:schemeClr val="tx1">
                    <a:lumMod val="60000"/>
                    <a:lumOff val="40000"/>
                  </a:schemeClr>
                </a:solidFill>
              </a:rPr>
              <a:t>dimensionalidad</a:t>
            </a:r>
            <a:r>
              <a:rPr lang="en-US" sz="1800" dirty="0">
                <a:solidFill>
                  <a:schemeClr val="tx1">
                    <a:lumMod val="60000"/>
                    <a:lumOff val="40000"/>
                  </a:schemeClr>
                </a:solidFill>
              </a:rPr>
              <a:t>, </a:t>
            </a:r>
            <a:r>
              <a:rPr lang="en-US" sz="1800" dirty="0" err="1">
                <a:solidFill>
                  <a:schemeClr val="tx1">
                    <a:lumMod val="60000"/>
                    <a:lumOff val="40000"/>
                  </a:schemeClr>
                </a:solidFill>
              </a:rPr>
              <a:t>velocidad</a:t>
            </a:r>
            <a:r>
              <a:rPr lang="en-US" sz="1800" dirty="0">
                <a:solidFill>
                  <a:schemeClr val="tx1">
                    <a:lumMod val="60000"/>
                    <a:lumOff val="40000"/>
                  </a:schemeClr>
                </a:solidFill>
              </a:rPr>
              <a:t>.</a:t>
            </a:r>
            <a:endParaRPr sz="1600" dirty="0">
              <a:solidFill>
                <a:schemeClr val="tx1">
                  <a:lumMod val="60000"/>
                  <a:lumOff val="40000"/>
                </a:schemeClr>
              </a:solidFill>
            </a:endParaRPr>
          </a:p>
          <a:p>
            <a:pPr marL="161925" marR="0" lvl="0" indent="0" algn="l" rtl="0">
              <a:lnSpc>
                <a:spcPct val="100000"/>
              </a:lnSpc>
              <a:spcBef>
                <a:spcPts val="725"/>
              </a:spcBef>
              <a:spcAft>
                <a:spcPts val="0"/>
              </a:spcAft>
              <a:buClr>
                <a:srgbClr val="7E241A"/>
              </a:buClr>
              <a:buSzPts val="2538"/>
              <a:buNone/>
            </a:pPr>
            <a:r>
              <a:rPr lang="es-ES" sz="2000" dirty="0"/>
              <a:t>Abordaremos muchas técnicas y problemas relacionados</a:t>
            </a:r>
            <a:endParaRPr lang="en-US" sz="2000" dirty="0"/>
          </a:p>
          <a:p>
            <a:pPr marL="619125" lvl="1" indent="0">
              <a:spcBef>
                <a:spcPts val="725"/>
              </a:spcBef>
              <a:buSzPts val="2538"/>
              <a:buNone/>
            </a:pPr>
            <a:r>
              <a:rPr lang="en-US" sz="1750" dirty="0">
                <a:solidFill>
                  <a:schemeClr val="tx1">
                    <a:lumMod val="60000"/>
                    <a:lumOff val="40000"/>
                  </a:schemeClr>
                </a:solidFill>
              </a:rPr>
              <a:t>machine learning, </a:t>
            </a:r>
            <a:r>
              <a:rPr lang="es-ES" sz="1750" dirty="0">
                <a:solidFill>
                  <a:schemeClr val="tx1">
                    <a:lumMod val="60000"/>
                    <a:lumOff val="40000"/>
                  </a:schemeClr>
                </a:solidFill>
              </a:rPr>
              <a:t>computación distribuida, algoritmos distribuidos y computación paralela.</a:t>
            </a:r>
            <a:endParaRPr sz="1550" dirty="0">
              <a:solidFill>
                <a:schemeClr val="tx1">
                  <a:lumMod val="60000"/>
                  <a:lumOff val="40000"/>
                </a:schemeClr>
              </a:solidFill>
            </a:endParaRPr>
          </a:p>
          <a:p>
            <a:pPr marL="161925" marR="0" lvl="0" indent="0" algn="l" rtl="0">
              <a:lnSpc>
                <a:spcPct val="100000"/>
              </a:lnSpc>
              <a:spcBef>
                <a:spcPts val="725"/>
              </a:spcBef>
              <a:spcAft>
                <a:spcPts val="0"/>
              </a:spcAft>
              <a:buClr>
                <a:srgbClr val="7E241A"/>
              </a:buClr>
              <a:buSzPts val="2538"/>
              <a:buNone/>
            </a:pPr>
            <a:r>
              <a:rPr lang="es-ES" sz="2000" dirty="0"/>
              <a:t>Aprovecharemos las herramientas y plataformas estándar y apuntaremos a otras</a:t>
            </a:r>
            <a:endParaRPr sz="1800" dirty="0"/>
          </a:p>
          <a:p>
            <a:pPr marL="346075" marR="0" lvl="0" indent="-184150" algn="l" rtl="0">
              <a:lnSpc>
                <a:spcPct val="100000"/>
              </a:lnSpc>
              <a:spcBef>
                <a:spcPts val="725"/>
              </a:spcBef>
              <a:spcAft>
                <a:spcPts val="0"/>
              </a:spcAft>
              <a:buClr>
                <a:srgbClr val="7E241A"/>
              </a:buClr>
              <a:buSzPts val="2538"/>
              <a:buFont typeface="Arial"/>
              <a:buChar char="•"/>
            </a:pPr>
            <a:endParaRPr lang="en-US" sz="2000" dirty="0"/>
          </a:p>
          <a:p>
            <a:pPr marL="161925" marR="0" lvl="0" indent="0" algn="l" rtl="0">
              <a:lnSpc>
                <a:spcPct val="100000"/>
              </a:lnSpc>
              <a:spcBef>
                <a:spcPts val="725"/>
              </a:spcBef>
              <a:spcAft>
                <a:spcPts val="0"/>
              </a:spcAft>
              <a:buClr>
                <a:srgbClr val="7E241A"/>
              </a:buClr>
              <a:buSzPts val="2538"/>
              <a:buNone/>
            </a:pPr>
            <a:r>
              <a:rPr lang="en-US" sz="2000" dirty="0" err="1"/>
              <a:t>Nuestro</a:t>
            </a:r>
            <a:r>
              <a:rPr lang="en-US" sz="2000" dirty="0"/>
              <a:t> </a:t>
            </a:r>
            <a:r>
              <a:rPr lang="en-US" sz="2000" dirty="0" err="1"/>
              <a:t>enfoque</a:t>
            </a:r>
            <a:r>
              <a:rPr lang="en-US" sz="2000" dirty="0"/>
              <a:t> </a:t>
            </a:r>
            <a:r>
              <a:rPr lang="en-US" sz="2000" dirty="0" err="1"/>
              <a:t>está</a:t>
            </a:r>
            <a:r>
              <a:rPr lang="en-US" sz="2000" dirty="0"/>
              <a:t> </a:t>
            </a:r>
            <a:r>
              <a:rPr lang="en-US" sz="2000" dirty="0" err="1"/>
              <a:t>en</a:t>
            </a:r>
            <a:r>
              <a:rPr lang="en-US" sz="2000" dirty="0"/>
              <a:t> los </a:t>
            </a:r>
            <a:r>
              <a:rPr lang="en-US" sz="2000" dirty="0" err="1">
                <a:solidFill>
                  <a:schemeClr val="accent1"/>
                </a:solidFill>
              </a:rPr>
              <a:t>fundamentos</a:t>
            </a:r>
            <a:r>
              <a:rPr lang="en-US" sz="2000" dirty="0">
                <a:solidFill>
                  <a:schemeClr val="accent1"/>
                </a:solidFill>
              </a:rPr>
              <a:t> </a:t>
            </a:r>
            <a:r>
              <a:rPr lang="en-US" sz="2000" dirty="0"/>
              <a:t>de machine learning y </a:t>
            </a:r>
            <a:r>
              <a:rPr lang="en-US" sz="2000" dirty="0" err="1"/>
              <a:t>platformas</a:t>
            </a:r>
            <a:r>
              <a:rPr lang="en-US" sz="2000" dirty="0"/>
              <a:t> cloud– </a:t>
            </a:r>
            <a:r>
              <a:rPr lang="es-ES" sz="2000" dirty="0"/>
              <a:t>¡Deberías seguir estudiándolos en profundidad después!</a:t>
            </a:r>
            <a:endParaRPr sz="1800" dirty="0"/>
          </a:p>
        </p:txBody>
      </p:sp>
      <p:sp>
        <p:nvSpPr>
          <p:cNvPr id="205" name="Google Shape;205;p8"/>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u="none" strike="noStrike" cap="none">
                <a:solidFill>
                  <a:schemeClr val="dk1"/>
                </a:solidFill>
                <a:latin typeface="Corbel"/>
                <a:ea typeface="Corbel"/>
                <a:cs typeface="Corbel"/>
                <a:sym typeface="Corbel"/>
              </a:rPr>
              <a:t>8</a:t>
            </a:fld>
            <a:endParaRPr sz="800" b="0" i="0" u="none" strike="noStrike" cap="none">
              <a:solidFill>
                <a:schemeClr val="dk1"/>
              </a:solidFill>
              <a:latin typeface="Corbel"/>
              <a:ea typeface="Corbel"/>
              <a:cs typeface="Corbel"/>
              <a:sym typeface="Corbe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9"/>
          <p:cNvSpPr txBox="1">
            <a:spLocks noGrp="1"/>
          </p:cNvSpPr>
          <p:nvPr>
            <p:ph type="title"/>
          </p:nvPr>
        </p:nvSpPr>
        <p:spPr>
          <a:xfrm>
            <a:off x="421985" y="-125952"/>
            <a:ext cx="8165257" cy="108975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3200"/>
              <a:buFont typeface="Franklin Gothic"/>
              <a:buNone/>
            </a:pPr>
            <a:r>
              <a:rPr lang="en-US" dirty="0" err="1"/>
              <a:t>Datos</a:t>
            </a:r>
            <a:r>
              <a:rPr lang="en-US" dirty="0"/>
              <a:t> y </a:t>
            </a:r>
            <a:r>
              <a:rPr lang="en-US" dirty="0" err="1"/>
              <a:t>Modelos</a:t>
            </a:r>
            <a:endParaRPr dirty="0"/>
          </a:p>
        </p:txBody>
      </p:sp>
      <p:sp>
        <p:nvSpPr>
          <p:cNvPr id="212" name="Google Shape;212;p9"/>
          <p:cNvSpPr txBox="1">
            <a:spLocks noGrp="1"/>
          </p:cNvSpPr>
          <p:nvPr>
            <p:ph type="body" idx="1"/>
          </p:nvPr>
        </p:nvSpPr>
        <p:spPr>
          <a:xfrm>
            <a:off x="113122" y="2535810"/>
            <a:ext cx="8917756" cy="3050572"/>
          </a:xfrm>
          <a:prstGeom prst="rect">
            <a:avLst/>
          </a:prstGeom>
          <a:noFill/>
          <a:ln>
            <a:noFill/>
          </a:ln>
        </p:spPr>
        <p:txBody>
          <a:bodyPr spcFirstLastPara="1" wrap="square" lIns="91425" tIns="91425" rIns="91425" bIns="91425" anchor="ctr" anchorCtr="0">
            <a:noAutofit/>
          </a:bodyPr>
          <a:lstStyle/>
          <a:p>
            <a:pPr marL="161132" lvl="0" indent="0" algn="l" rtl="0">
              <a:lnSpc>
                <a:spcPct val="100000"/>
              </a:lnSpc>
              <a:spcBef>
                <a:spcPts val="0"/>
              </a:spcBef>
              <a:spcAft>
                <a:spcPts val="0"/>
              </a:spcAft>
              <a:buSzPts val="2538"/>
              <a:buNone/>
            </a:pPr>
            <a:r>
              <a:rPr lang="en-US" sz="2000" dirty="0" err="1"/>
              <a:t>Parte</a:t>
            </a:r>
            <a:r>
              <a:rPr lang="en-US" sz="2000" dirty="0"/>
              <a:t> de los </a:t>
            </a:r>
            <a:r>
              <a:rPr lang="en-US" sz="2000" dirty="0" err="1"/>
              <a:t>datos</a:t>
            </a:r>
            <a:r>
              <a:rPr lang="en-US" sz="2000" dirty="0"/>
              <a:t> </a:t>
            </a:r>
            <a:r>
              <a:rPr lang="en-US" sz="2000" dirty="0" err="1"/>
              <a:t>pueden</a:t>
            </a:r>
            <a:r>
              <a:rPr lang="en-US" sz="2000" dirty="0"/>
              <a:t> </a:t>
            </a:r>
            <a:r>
              <a:rPr lang="en-US" sz="2000" dirty="0" err="1"/>
              <a:t>estar</a:t>
            </a:r>
            <a:r>
              <a:rPr lang="en-US" sz="2000" dirty="0"/>
              <a:t>:</a:t>
            </a:r>
            <a:endParaRPr sz="2000" dirty="0"/>
          </a:p>
          <a:p>
            <a:pPr marL="464326" lvl="1" indent="-138112" algn="l" rtl="0">
              <a:lnSpc>
                <a:spcPct val="100000"/>
              </a:lnSpc>
              <a:spcBef>
                <a:spcPts val="675"/>
              </a:spcBef>
              <a:spcAft>
                <a:spcPts val="0"/>
              </a:spcAft>
              <a:buSzPts val="2175"/>
              <a:buChar char="•"/>
            </a:pPr>
            <a:r>
              <a:rPr lang="es-ES" sz="1800" dirty="0"/>
              <a:t>En diferentes sistemas u organizaciones</a:t>
            </a:r>
            <a:endParaRPr sz="1800" dirty="0"/>
          </a:p>
          <a:p>
            <a:pPr marL="464326" lvl="1" indent="-138112" algn="l" rtl="0">
              <a:lnSpc>
                <a:spcPct val="100000"/>
              </a:lnSpc>
              <a:spcBef>
                <a:spcPts val="675"/>
              </a:spcBef>
              <a:spcAft>
                <a:spcPts val="0"/>
              </a:spcAft>
              <a:buSzPts val="2175"/>
              <a:buChar char="•"/>
            </a:pPr>
            <a:r>
              <a:rPr lang="en-US" sz="1800" dirty="0"/>
              <a:t>A </a:t>
            </a:r>
            <a:r>
              <a:rPr lang="en-US" sz="1800" dirty="0" err="1"/>
              <a:t>través</a:t>
            </a:r>
            <a:r>
              <a:rPr lang="en-US" sz="1800" dirty="0"/>
              <a:t> de </a:t>
            </a:r>
            <a:r>
              <a:rPr lang="en-US" sz="1800" dirty="0" err="1"/>
              <a:t>diferentes</a:t>
            </a:r>
            <a:r>
              <a:rPr lang="en-US" sz="1800" dirty="0"/>
              <a:t> </a:t>
            </a:r>
            <a:r>
              <a:rPr lang="en-US" sz="1800" dirty="0" err="1"/>
              <a:t>documentos</a:t>
            </a:r>
            <a:r>
              <a:rPr lang="en-US" sz="1800" dirty="0"/>
              <a:t>, bases de </a:t>
            </a:r>
            <a:r>
              <a:rPr lang="en-US" sz="1800" dirty="0" err="1"/>
              <a:t>datos</a:t>
            </a:r>
            <a:r>
              <a:rPr lang="en-US" sz="1800" dirty="0"/>
              <a:t>, etc.</a:t>
            </a:r>
            <a:endParaRPr sz="1800" dirty="0"/>
          </a:p>
          <a:p>
            <a:pPr marL="161925" lvl="0" indent="0" algn="l" rtl="0">
              <a:lnSpc>
                <a:spcPct val="100000"/>
              </a:lnSpc>
              <a:spcBef>
                <a:spcPts val="725"/>
              </a:spcBef>
              <a:spcAft>
                <a:spcPts val="0"/>
              </a:spcAft>
              <a:buSzPts val="2538"/>
              <a:buNone/>
            </a:pPr>
            <a:r>
              <a:rPr lang="es-ES" sz="2000" dirty="0"/>
              <a:t>Además, a menudo no está en una forma en la que</a:t>
            </a:r>
            <a:r>
              <a:rPr lang="en-US" sz="2000" dirty="0"/>
              <a:t>:</a:t>
            </a:r>
            <a:endParaRPr sz="2000" dirty="0"/>
          </a:p>
          <a:p>
            <a:pPr marL="464326" lvl="1" indent="-138112" algn="l" rtl="0">
              <a:lnSpc>
                <a:spcPct val="100000"/>
              </a:lnSpc>
              <a:spcBef>
                <a:spcPts val="675"/>
              </a:spcBef>
              <a:spcAft>
                <a:spcPts val="0"/>
              </a:spcAft>
              <a:buSzPts val="2175"/>
              <a:buChar char="•"/>
            </a:pPr>
            <a:r>
              <a:rPr lang="en-US" sz="1800" dirty="0"/>
              <a:t>Podemos </a:t>
            </a:r>
            <a:r>
              <a:rPr lang="en-US" sz="1800" dirty="0" err="1"/>
              <a:t>usarlos</a:t>
            </a:r>
            <a:r>
              <a:rPr lang="en-US" sz="1800" dirty="0"/>
              <a:t> </a:t>
            </a:r>
            <a:r>
              <a:rPr lang="en-US" sz="1800" dirty="0" err="1"/>
              <a:t>directamente</a:t>
            </a:r>
            <a:r>
              <a:rPr lang="en-US" sz="1800" dirty="0"/>
              <a:t>, por </a:t>
            </a:r>
            <a:r>
              <a:rPr lang="en-US" sz="1800" dirty="0" err="1"/>
              <a:t>ejemplo</a:t>
            </a:r>
            <a:r>
              <a:rPr lang="en-US" sz="1800" dirty="0"/>
              <a:t>, </a:t>
            </a:r>
            <a:r>
              <a:rPr lang="en-US" sz="1800" dirty="0" err="1"/>
              <a:t>en</a:t>
            </a:r>
            <a:r>
              <a:rPr lang="en-US" sz="1800" dirty="0"/>
              <a:t> </a:t>
            </a:r>
            <a:r>
              <a:rPr lang="en-US" sz="1800" dirty="0" err="1"/>
              <a:t>documentos</a:t>
            </a:r>
            <a:r>
              <a:rPr lang="en-US" sz="1800" dirty="0"/>
              <a:t> de </a:t>
            </a:r>
            <a:r>
              <a:rPr lang="en-US" sz="1800" dirty="0" err="1"/>
              <a:t>texto</a:t>
            </a:r>
            <a:r>
              <a:rPr lang="en-US" sz="1800" dirty="0"/>
              <a:t> o HTML.</a:t>
            </a:r>
            <a:endParaRPr sz="1800" dirty="0"/>
          </a:p>
          <a:p>
            <a:pPr marL="464326" lvl="1" indent="-138112" algn="l" rtl="0">
              <a:lnSpc>
                <a:spcPct val="100000"/>
              </a:lnSpc>
              <a:spcBef>
                <a:spcPts val="675"/>
              </a:spcBef>
              <a:spcAft>
                <a:spcPts val="0"/>
              </a:spcAft>
              <a:buSzPts val="2175"/>
              <a:buChar char="•"/>
            </a:pPr>
            <a:r>
              <a:rPr lang="es-ES" sz="1800" dirty="0"/>
              <a:t>Es limpio y regular, por ejemplo, tiene valores faltantes, valores falsos</a:t>
            </a:r>
            <a:r>
              <a:rPr lang="en-US" sz="1800" dirty="0"/>
              <a:t>, etc.</a:t>
            </a:r>
            <a:endParaRPr sz="1800" dirty="0"/>
          </a:p>
          <a:p>
            <a:pPr marL="161925" lvl="0" indent="0" algn="l" rtl="0">
              <a:lnSpc>
                <a:spcPct val="100000"/>
              </a:lnSpc>
              <a:spcBef>
                <a:spcPts val="725"/>
              </a:spcBef>
              <a:spcAft>
                <a:spcPts val="0"/>
              </a:spcAft>
              <a:buSzPts val="2538"/>
              <a:buNone/>
            </a:pPr>
            <a:r>
              <a:rPr lang="es-ES" sz="2000" dirty="0"/>
              <a:t>Nuestro objetivo es extraer características que nos ayuden a hacer predicciones.</a:t>
            </a:r>
            <a:endParaRPr sz="2000" dirty="0"/>
          </a:p>
        </p:txBody>
      </p:sp>
      <p:sp>
        <p:nvSpPr>
          <p:cNvPr id="213" name="Google Shape;213;p9"/>
          <p:cNvSpPr txBox="1">
            <a:spLocks noGrp="1"/>
          </p:cNvSpPr>
          <p:nvPr>
            <p:ph type="sldNum" idx="12"/>
          </p:nvPr>
        </p:nvSpPr>
        <p:spPr>
          <a:xfrm>
            <a:off x="8213895" y="5282111"/>
            <a:ext cx="413375" cy="304271"/>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orbel"/>
              <a:buNone/>
            </a:pPr>
            <a:fld id="{00000000-1234-1234-1234-123412341234}" type="slidenum">
              <a:rPr lang="en-US" sz="800" b="0" i="0">
                <a:solidFill>
                  <a:schemeClr val="dk1"/>
                </a:solidFill>
                <a:latin typeface="Corbel"/>
                <a:ea typeface="Corbel"/>
                <a:cs typeface="Corbel"/>
                <a:sym typeface="Corbel"/>
              </a:rPr>
              <a:t>9</a:t>
            </a:fld>
            <a:endParaRPr sz="800" b="0" i="0">
              <a:solidFill>
                <a:schemeClr val="dk1"/>
              </a:solidFill>
              <a:latin typeface="Corbel"/>
              <a:ea typeface="Corbel"/>
              <a:cs typeface="Corbel"/>
              <a:sym typeface="Corbel"/>
            </a:endParaRPr>
          </a:p>
        </p:txBody>
      </p:sp>
      <p:sp>
        <p:nvSpPr>
          <p:cNvPr id="214" name="Google Shape;214;p9"/>
          <p:cNvSpPr/>
          <p:nvPr/>
        </p:nvSpPr>
        <p:spPr>
          <a:xfrm>
            <a:off x="205260" y="871856"/>
            <a:ext cx="1723545" cy="1546677"/>
          </a:xfrm>
          <a:prstGeom prst="roundRect">
            <a:avLst>
              <a:gd name="adj" fmla="val 16667"/>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dirty="0" err="1">
                <a:solidFill>
                  <a:schemeClr val="lt1"/>
                </a:solidFill>
                <a:latin typeface="Arial"/>
                <a:ea typeface="Arial"/>
                <a:cs typeface="Arial"/>
                <a:sym typeface="Arial"/>
              </a:rPr>
              <a:t>Datos</a:t>
            </a:r>
            <a:r>
              <a:rPr lang="en-US" sz="1400" b="1" i="0" u="none" strike="noStrike" cap="none" dirty="0">
                <a:solidFill>
                  <a:schemeClr val="lt1"/>
                </a:solidFill>
                <a:latin typeface="Arial"/>
                <a:ea typeface="Arial"/>
                <a:cs typeface="Arial"/>
                <a:sym typeface="Arial"/>
              </a:rPr>
              <a:t> </a:t>
            </a:r>
            <a:r>
              <a:rPr lang="en-US" sz="1400" b="1" i="0" u="none" strike="noStrike" cap="none" dirty="0" err="1">
                <a:solidFill>
                  <a:schemeClr val="lt1"/>
                </a:solidFill>
                <a:latin typeface="Arial"/>
                <a:ea typeface="Arial"/>
                <a:cs typeface="Arial"/>
                <a:sym typeface="Arial"/>
              </a:rPr>
              <a:t>Duros</a:t>
            </a:r>
            <a:endParaRPr dirty="0"/>
          </a:p>
          <a:p>
            <a:pPr marL="0" marR="0" lvl="0" indent="0" algn="ctr" rtl="0">
              <a:lnSpc>
                <a:spcPct val="100000"/>
              </a:lnSpc>
              <a:spcBef>
                <a:spcPts val="0"/>
              </a:spcBef>
              <a:spcAft>
                <a:spcPts val="0"/>
              </a:spcAft>
              <a:buClr>
                <a:srgbClr val="000000"/>
              </a:buClr>
              <a:buSzPts val="1400"/>
              <a:buFont typeface="Arial"/>
              <a:buNone/>
            </a:pPr>
            <a:endParaRPr lang="es-CL"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1" u="none" strike="noStrike" cap="none" dirty="0" err="1">
                <a:solidFill>
                  <a:schemeClr val="lt1"/>
                </a:solidFill>
                <a:latin typeface="Arial"/>
                <a:ea typeface="Arial"/>
                <a:cs typeface="Arial"/>
                <a:sym typeface="Arial"/>
              </a:rPr>
              <a:t>Observaciones</a:t>
            </a:r>
            <a:r>
              <a:rPr lang="en-US" sz="1400" b="0" i="0" u="none" strike="noStrike" cap="none" dirty="0">
                <a:solidFill>
                  <a:schemeClr val="lt1"/>
                </a:solidFill>
                <a:latin typeface="Arial"/>
                <a:ea typeface="Arial"/>
                <a:cs typeface="Arial"/>
                <a:sym typeface="Arial"/>
              </a:rPr>
              <a:t> </a:t>
            </a:r>
            <a:br>
              <a:rPr lang="en-US" sz="1400" b="0" i="0" u="none" strike="noStrike" cap="none" dirty="0">
                <a:solidFill>
                  <a:schemeClr val="lt1"/>
                </a:solidFill>
                <a:latin typeface="Arial"/>
                <a:ea typeface="Arial"/>
                <a:cs typeface="Arial"/>
                <a:sym typeface="Arial"/>
              </a:rPr>
            </a:br>
            <a:r>
              <a:rPr lang="en-US" sz="1400" b="0" i="0" u="none" strike="noStrike" cap="none" dirty="0" err="1">
                <a:solidFill>
                  <a:schemeClr val="lt1"/>
                </a:solidFill>
                <a:latin typeface="Arial"/>
                <a:ea typeface="Arial"/>
                <a:cs typeface="Arial"/>
                <a:sym typeface="Arial"/>
              </a:rPr>
              <a:t>tomadas</a:t>
            </a:r>
            <a:r>
              <a:rPr lang="en-US" sz="1400" b="0" i="0" u="none" strike="noStrike" cap="none" dirty="0">
                <a:solidFill>
                  <a:schemeClr val="lt1"/>
                </a:solidFill>
                <a:latin typeface="Arial"/>
                <a:ea typeface="Arial"/>
                <a:cs typeface="Arial"/>
                <a:sym typeface="Arial"/>
              </a:rPr>
              <a:t> del </a:t>
            </a:r>
            <a:r>
              <a:rPr lang="en-US" sz="1400" b="0" i="0" u="none" strike="noStrike" cap="none" dirty="0" err="1">
                <a:solidFill>
                  <a:schemeClr val="lt1"/>
                </a:solidFill>
                <a:latin typeface="Arial"/>
                <a:ea typeface="Arial"/>
                <a:cs typeface="Arial"/>
                <a:sym typeface="Arial"/>
              </a:rPr>
              <a:t>mundo</a:t>
            </a:r>
            <a:r>
              <a:rPr lang="en-US" sz="1400" b="0" i="0" u="none" strike="noStrike" cap="none" dirty="0">
                <a:solidFill>
                  <a:schemeClr val="lt1"/>
                </a:solidFill>
                <a:latin typeface="Arial"/>
                <a:ea typeface="Arial"/>
                <a:cs typeface="Arial"/>
                <a:sym typeface="Arial"/>
              </a:rPr>
              <a:t> real</a:t>
            </a:r>
            <a:endParaRPr sz="1400" b="0" i="1" u="none" strike="noStrike" cap="none" dirty="0">
              <a:solidFill>
                <a:schemeClr val="lt1"/>
              </a:solidFill>
              <a:latin typeface="Arial"/>
              <a:ea typeface="Arial"/>
              <a:cs typeface="Arial"/>
              <a:sym typeface="Arial"/>
            </a:endParaRPr>
          </a:p>
        </p:txBody>
      </p:sp>
      <p:sp>
        <p:nvSpPr>
          <p:cNvPr id="215" name="Google Shape;215;p9"/>
          <p:cNvSpPr/>
          <p:nvPr/>
        </p:nvSpPr>
        <p:spPr>
          <a:xfrm>
            <a:off x="2098573" y="1474540"/>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6" name="Google Shape;216;p9"/>
          <p:cNvSpPr/>
          <p:nvPr/>
        </p:nvSpPr>
        <p:spPr>
          <a:xfrm>
            <a:off x="4978577" y="871856"/>
            <a:ext cx="1657892" cy="1546677"/>
          </a:xfrm>
          <a:prstGeom prst="roundRect">
            <a:avLst>
              <a:gd name="adj" fmla="val 16667"/>
            </a:avLst>
          </a:prstGeom>
          <a:solidFill>
            <a:srgbClr val="8F8F8F"/>
          </a:solidFill>
          <a:ln w="25400" cap="flat" cmpd="sng">
            <a:solidFill>
              <a:srgbClr val="7E241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dirty="0" err="1">
                <a:solidFill>
                  <a:schemeClr val="lt1"/>
                </a:solidFill>
                <a:latin typeface="Arial"/>
                <a:ea typeface="Arial"/>
                <a:cs typeface="Arial"/>
                <a:sym typeface="Arial"/>
              </a:rPr>
              <a:t>Extracción</a:t>
            </a:r>
            <a:r>
              <a:rPr lang="en-US" sz="1400" b="1" i="0" u="none" strike="noStrike" cap="none" dirty="0">
                <a:solidFill>
                  <a:schemeClr val="lt1"/>
                </a:solidFill>
                <a:latin typeface="Arial"/>
                <a:ea typeface="Arial"/>
                <a:cs typeface="Arial"/>
                <a:sym typeface="Arial"/>
              </a:rPr>
              <a:t> de </a:t>
            </a:r>
            <a:r>
              <a:rPr lang="en-US" sz="1400" b="1" i="0" u="none" strike="noStrike" cap="none" dirty="0" err="1">
                <a:solidFill>
                  <a:schemeClr val="lt1"/>
                </a:solidFill>
                <a:latin typeface="Arial"/>
                <a:ea typeface="Arial"/>
                <a:cs typeface="Arial"/>
                <a:sym typeface="Arial"/>
              </a:rPr>
              <a:t>Características</a:t>
            </a:r>
            <a:r>
              <a:rPr lang="en-US" sz="1400" b="1" i="0" u="none" strike="noStrike" cap="none" dirty="0">
                <a:solidFill>
                  <a:schemeClr val="lt1"/>
                </a:solidFill>
                <a:latin typeface="Arial"/>
                <a:ea typeface="Arial"/>
                <a:cs typeface="Arial"/>
                <a:sym typeface="Arial"/>
              </a:rPr>
              <a:t> (Features)</a:t>
            </a:r>
            <a:br>
              <a:rPr lang="en-US" sz="1400" b="1" i="1" u="none" strike="noStrike" cap="none" dirty="0">
                <a:solidFill>
                  <a:schemeClr val="lt1"/>
                </a:solidFill>
                <a:latin typeface="Arial"/>
                <a:ea typeface="Arial"/>
                <a:cs typeface="Arial"/>
                <a:sym typeface="Arial"/>
              </a:rPr>
            </a:br>
            <a:endParaRPr sz="1400" b="1" i="1"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Características</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Medibles</a:t>
            </a:r>
            <a:endParaRPr sz="1400" b="0" i="1" u="none" strike="noStrike" cap="none" dirty="0">
              <a:solidFill>
                <a:schemeClr val="lt1"/>
              </a:solidFill>
              <a:latin typeface="Arial"/>
              <a:ea typeface="Arial"/>
              <a:cs typeface="Arial"/>
              <a:sym typeface="Arial"/>
            </a:endParaRPr>
          </a:p>
        </p:txBody>
      </p:sp>
      <p:sp>
        <p:nvSpPr>
          <p:cNvPr id="217" name="Google Shape;217;p9"/>
          <p:cNvSpPr/>
          <p:nvPr/>
        </p:nvSpPr>
        <p:spPr>
          <a:xfrm>
            <a:off x="6797058" y="1474540"/>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8" name="Google Shape;218;p9"/>
          <p:cNvSpPr/>
          <p:nvPr/>
        </p:nvSpPr>
        <p:spPr>
          <a:xfrm>
            <a:off x="7252167" y="871856"/>
            <a:ext cx="1705970" cy="1546677"/>
          </a:xfrm>
          <a:prstGeom prst="roundRect">
            <a:avLst>
              <a:gd name="adj" fmla="val 16667"/>
            </a:avLst>
          </a:prstGeom>
          <a:solidFill>
            <a:schemeClr val="dk1"/>
          </a:solidFill>
          <a:ln w="25400" cap="flat" cmpd="sng">
            <a:solidFill>
              <a:srgbClr val="8F8F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dirty="0" err="1">
                <a:solidFill>
                  <a:schemeClr val="lt1"/>
                </a:solidFill>
                <a:latin typeface="Arial"/>
                <a:ea typeface="Arial"/>
                <a:cs typeface="Arial"/>
                <a:sym typeface="Arial"/>
              </a:rPr>
              <a:t>Modelo</a:t>
            </a:r>
            <a:r>
              <a:rPr lang="en-US" sz="1400" b="1" i="0" u="none" strike="noStrike" cap="none" dirty="0">
                <a:solidFill>
                  <a:schemeClr val="lt1"/>
                </a:solidFill>
                <a:latin typeface="Arial"/>
                <a:ea typeface="Arial"/>
                <a:cs typeface="Arial"/>
                <a:sym typeface="Arial"/>
              </a:rPr>
              <a:t> </a:t>
            </a:r>
            <a:r>
              <a:rPr lang="en-US" sz="1400" b="1" i="0" u="none" strike="noStrike" cap="none" dirty="0" err="1">
                <a:solidFill>
                  <a:schemeClr val="lt1"/>
                </a:solidFill>
                <a:latin typeface="Arial"/>
                <a:ea typeface="Arial"/>
                <a:cs typeface="Arial"/>
                <a:sym typeface="Arial"/>
              </a:rPr>
              <a:t>Descriptivo</a:t>
            </a:r>
            <a:r>
              <a:rPr lang="en-US" sz="1400" b="1" i="0" u="none" strike="noStrike" cap="none" dirty="0">
                <a:solidFill>
                  <a:schemeClr val="lt1"/>
                </a:solidFill>
                <a:latin typeface="Arial"/>
                <a:ea typeface="Arial"/>
                <a:cs typeface="Arial"/>
                <a:sym typeface="Arial"/>
              </a:rPr>
              <a:t> o </a:t>
            </a:r>
            <a:r>
              <a:rPr lang="en-US" sz="1400" b="1" i="0" u="none" strike="noStrike" cap="none" dirty="0" err="1">
                <a:solidFill>
                  <a:schemeClr val="lt1"/>
                </a:solidFill>
                <a:latin typeface="Arial"/>
                <a:ea typeface="Arial"/>
                <a:cs typeface="Arial"/>
                <a:sym typeface="Arial"/>
              </a:rPr>
              <a:t>Inferencial</a:t>
            </a:r>
            <a:endParaRPr lang="en-US" sz="140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dirty="0">
                <a:solidFill>
                  <a:schemeClr val="lt1"/>
                </a:solidFill>
                <a:latin typeface="Arial"/>
                <a:ea typeface="Arial"/>
                <a:cs typeface="Arial"/>
                <a:sym typeface="Arial"/>
              </a:rPr>
              <a:t>De la población </a:t>
            </a:r>
            <a:r>
              <a:rPr lang="en-US" sz="1400" b="0" i="0" u="none" strike="noStrike" cap="none" dirty="0" err="1">
                <a:solidFill>
                  <a:schemeClr val="lt1"/>
                </a:solidFill>
                <a:latin typeface="Arial"/>
                <a:ea typeface="Arial"/>
                <a:cs typeface="Arial"/>
                <a:sym typeface="Arial"/>
              </a:rPr>
              <a:t>como</a:t>
            </a:r>
            <a:r>
              <a:rPr lang="en-US" sz="1400" b="0" i="0" u="none" strike="noStrike" cap="none" dirty="0">
                <a:solidFill>
                  <a:schemeClr val="lt1"/>
                </a:solidFill>
                <a:latin typeface="Arial"/>
                <a:ea typeface="Arial"/>
                <a:cs typeface="Arial"/>
                <a:sym typeface="Arial"/>
              </a:rPr>
              <a:t> un </a:t>
            </a:r>
            <a:r>
              <a:rPr lang="en-US" sz="1400" b="0" i="0" u="none" strike="noStrike" cap="none" dirty="0" err="1">
                <a:solidFill>
                  <a:schemeClr val="lt1"/>
                </a:solidFill>
                <a:latin typeface="Arial"/>
                <a:ea typeface="Arial"/>
                <a:cs typeface="Arial"/>
                <a:sym typeface="Arial"/>
              </a:rPr>
              <a:t>todo</a:t>
            </a:r>
            <a:endParaRPr dirty="0"/>
          </a:p>
        </p:txBody>
      </p:sp>
      <p:sp>
        <p:nvSpPr>
          <p:cNvPr id="219" name="Google Shape;219;p9"/>
          <p:cNvSpPr/>
          <p:nvPr/>
        </p:nvSpPr>
        <p:spPr>
          <a:xfrm>
            <a:off x="2630154" y="871856"/>
            <a:ext cx="1723545" cy="1546677"/>
          </a:xfrm>
          <a:prstGeom prst="roundRect">
            <a:avLst>
              <a:gd name="adj" fmla="val 16667"/>
            </a:avLst>
          </a:prstGeom>
          <a:solidFill>
            <a:schemeClr val="accent1"/>
          </a:solidFill>
          <a:ln w="25400" cap="flat" cmpd="sng">
            <a:solidFill>
              <a:srgbClr val="7B231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400"/>
              <a:buFont typeface="Arial"/>
              <a:buNone/>
            </a:pPr>
            <a:r>
              <a:rPr lang="en-US" sz="1400" b="1" i="0" u="none" strike="noStrike" cap="none" dirty="0" err="1">
                <a:solidFill>
                  <a:schemeClr val="lt1"/>
                </a:solidFill>
                <a:latin typeface="Arial"/>
                <a:ea typeface="Arial"/>
                <a:cs typeface="Arial"/>
                <a:sym typeface="Arial"/>
              </a:rPr>
              <a:t>Datos</a:t>
            </a:r>
            <a:r>
              <a:rPr lang="en-US" sz="1400" b="1" i="0" u="none" strike="noStrike" cap="none" dirty="0">
                <a:solidFill>
                  <a:schemeClr val="lt1"/>
                </a:solidFill>
                <a:latin typeface="Arial"/>
                <a:ea typeface="Arial"/>
                <a:cs typeface="Arial"/>
                <a:sym typeface="Arial"/>
              </a:rPr>
              <a:t> </a:t>
            </a:r>
            <a:r>
              <a:rPr lang="en-US" sz="1400" b="1" i="0" u="none" strike="noStrike" cap="none" dirty="0" err="1">
                <a:solidFill>
                  <a:schemeClr val="lt1"/>
                </a:solidFill>
                <a:latin typeface="Arial"/>
                <a:ea typeface="Arial"/>
                <a:cs typeface="Arial"/>
                <a:sym typeface="Arial"/>
              </a:rPr>
              <a:t>Estructurados</a:t>
            </a:r>
            <a:r>
              <a:rPr lang="en-US" sz="1400" b="1" i="0" u="none" strike="noStrike" cap="none" dirty="0">
                <a:solidFill>
                  <a:schemeClr val="lt1"/>
                </a:solidFill>
                <a:latin typeface="Arial"/>
                <a:ea typeface="Arial"/>
                <a:cs typeface="Arial"/>
                <a:sym typeface="Arial"/>
              </a:rPr>
              <a:t> e </a:t>
            </a:r>
            <a:r>
              <a:rPr lang="en-US" sz="1400" b="1" i="0" u="none" strike="noStrike" cap="none" dirty="0" err="1">
                <a:solidFill>
                  <a:schemeClr val="lt1"/>
                </a:solidFill>
                <a:latin typeface="Arial"/>
                <a:ea typeface="Arial"/>
                <a:cs typeface="Arial"/>
                <a:sym typeface="Arial"/>
              </a:rPr>
              <a:t>Integrados</a:t>
            </a:r>
            <a:endParaRPr lang="en-US" sz="1400" b="1"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endParaRPr sz="1400" b="0" i="0" u="none" strike="noStrike" cap="none" dirty="0">
              <a:solidFill>
                <a:schemeClr val="lt1"/>
              </a:solidFill>
              <a:latin typeface="Arial"/>
              <a:ea typeface="Arial"/>
              <a:cs typeface="Arial"/>
              <a:sym typeface="Arial"/>
            </a:endParaRPr>
          </a:p>
          <a:p>
            <a:pPr marL="0" marR="0" lvl="0" indent="0" algn="ctr" rtl="0">
              <a:lnSpc>
                <a:spcPct val="100000"/>
              </a:lnSpc>
              <a:spcBef>
                <a:spcPts val="0"/>
              </a:spcBef>
              <a:spcAft>
                <a:spcPts val="0"/>
              </a:spcAft>
              <a:buClr>
                <a:schemeClr val="lt1"/>
              </a:buClr>
              <a:buSzPts val="1400"/>
              <a:buFont typeface="Arial"/>
              <a:buNone/>
            </a:pPr>
            <a:r>
              <a:rPr lang="en-US" sz="1400" b="0" i="0" u="none" strike="noStrike" cap="none" dirty="0" err="1">
                <a:solidFill>
                  <a:schemeClr val="lt1"/>
                </a:solidFill>
                <a:latin typeface="Arial"/>
                <a:ea typeface="Arial"/>
                <a:cs typeface="Arial"/>
                <a:sym typeface="Arial"/>
              </a:rPr>
              <a:t>Máquina</a:t>
            </a:r>
            <a:r>
              <a:rPr lang="en-US" sz="1400" b="0" i="0" u="none" strike="noStrike" cap="none" dirty="0">
                <a:solidFill>
                  <a:schemeClr val="lt1"/>
                </a:solidFill>
                <a:latin typeface="Arial"/>
                <a:ea typeface="Arial"/>
                <a:cs typeface="Arial"/>
                <a:sym typeface="Arial"/>
              </a:rPr>
              <a:t> que  </a:t>
            </a:r>
            <a:r>
              <a:rPr lang="en-US" sz="1400" b="0" i="0" u="none" strike="noStrike" cap="none" dirty="0" err="1">
                <a:solidFill>
                  <a:schemeClr val="lt1"/>
                </a:solidFill>
                <a:latin typeface="Arial"/>
                <a:ea typeface="Arial"/>
                <a:cs typeface="Arial"/>
                <a:sym typeface="Arial"/>
              </a:rPr>
              <a:t>interpreta</a:t>
            </a:r>
            <a:r>
              <a:rPr lang="en-US" sz="1400" b="0" i="0" u="none" strike="noStrike" cap="none" dirty="0">
                <a:solidFill>
                  <a:schemeClr val="lt1"/>
                </a:solidFill>
                <a:latin typeface="Arial"/>
                <a:ea typeface="Arial"/>
                <a:cs typeface="Arial"/>
                <a:sym typeface="Arial"/>
              </a:rPr>
              <a:t> </a:t>
            </a:r>
            <a:r>
              <a:rPr lang="en-US" sz="1400" b="0" i="0" u="none" strike="noStrike" cap="none" dirty="0" err="1">
                <a:solidFill>
                  <a:schemeClr val="lt1"/>
                </a:solidFill>
                <a:latin typeface="Arial"/>
                <a:ea typeface="Arial"/>
                <a:cs typeface="Arial"/>
                <a:sym typeface="Arial"/>
              </a:rPr>
              <a:t>datos</a:t>
            </a:r>
            <a:endParaRPr dirty="0"/>
          </a:p>
        </p:txBody>
      </p:sp>
      <p:sp>
        <p:nvSpPr>
          <p:cNvPr id="220" name="Google Shape;220;p9"/>
          <p:cNvSpPr/>
          <p:nvPr/>
        </p:nvSpPr>
        <p:spPr>
          <a:xfrm>
            <a:off x="4523467" y="1474540"/>
            <a:ext cx="361813" cy="217088"/>
          </a:xfrm>
          <a:prstGeom prst="rightArrow">
            <a:avLst>
              <a:gd name="adj1" fmla="val 50000"/>
              <a:gd name="adj2" fmla="val 50000"/>
            </a:avLst>
          </a:prstGeom>
          <a:solidFill>
            <a:srgbClr val="E8E8E8"/>
          </a:solidFill>
          <a:ln w="19050" cap="flat" cmpd="sng">
            <a:solidFill>
              <a:srgbClr val="57575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TotalTime>
  <Words>4440</Words>
  <Application>Microsoft Office PowerPoint</Application>
  <PresentationFormat>Presentación en pantalla (16:10)</PresentationFormat>
  <Paragraphs>320</Paragraphs>
  <Slides>31</Slides>
  <Notes>31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31</vt:i4>
      </vt:variant>
    </vt:vector>
  </HeadingPairs>
  <TitlesOfParts>
    <vt:vector size="39" baseType="lpstr">
      <vt:lpstr>Arial</vt:lpstr>
      <vt:lpstr>Times New Roman</vt:lpstr>
      <vt:lpstr>Noto Sans Symbols</vt:lpstr>
      <vt:lpstr>Franklin Gothic</vt:lpstr>
      <vt:lpstr>Corbel</vt:lpstr>
      <vt:lpstr>Tahoma</vt:lpstr>
      <vt:lpstr>Constantia</vt:lpstr>
      <vt:lpstr>Penn</vt:lpstr>
      <vt:lpstr>Introducción: Qué es Data Science?</vt:lpstr>
      <vt:lpstr>Motivación para el Curso:  Datos están Dirigiendo Todo</vt:lpstr>
      <vt:lpstr>La pregunta clave en Data Science: Cómo explicar &amp; Predecir el mundo?</vt:lpstr>
      <vt:lpstr>Contenido</vt:lpstr>
      <vt:lpstr>Nube de palabras para Data Science</vt:lpstr>
      <vt:lpstr>Data Science es Interdisciplinario</vt:lpstr>
      <vt:lpstr>Data Science vs  Data Analytics y Data Engineering</vt:lpstr>
      <vt:lpstr>Data Analytics</vt:lpstr>
      <vt:lpstr>Datos y Modelos</vt:lpstr>
      <vt:lpstr>Consideraciones sobre Big Data: Estructura, Limpieza, y Enlace</vt:lpstr>
      <vt:lpstr>Mundos Abiertos y Cerrados,  Observaciones vs el Universo</vt:lpstr>
      <vt:lpstr>Datos Duros vs Datos Estructurados</vt:lpstr>
      <vt:lpstr>Datos Duros vs Datos Estructurados</vt:lpstr>
      <vt:lpstr>Linked Data: Find Patterns in Connectivity (Clusters, Paths, …)</vt:lpstr>
      <vt:lpstr>Datos con Complejidad Semántica:  Grafos de Conocimiento</vt:lpstr>
      <vt:lpstr>Datos dinámicos de alta velocidad: seguimiento a lo largo del tiempo, pronostica el futuro</vt:lpstr>
      <vt:lpstr>Datos Tabulados (Relacional) y Joins / Lookups (ej. Web Services)</vt:lpstr>
      <vt:lpstr>Datos Tabulados (Relacional) y Joins / Lookups (ej. Web Services)</vt:lpstr>
      <vt:lpstr>Datos Tabulados (Relacional) y Joins / Lookups (ej. Web Services)</vt:lpstr>
      <vt:lpstr>Datos Tabulados (Relacional) y Joins / Lookups (ej. Web Services)</vt:lpstr>
      <vt:lpstr>Qué hace a los Datos “Big” Data?</vt:lpstr>
      <vt:lpstr>¿Qué implica Data Analytics? </vt:lpstr>
      <vt:lpstr>El Objetivo de Data Analytics: De Datos al “Conocimiento” o Acción</vt:lpstr>
      <vt:lpstr>Qué involucre Big Data Analytics?</vt:lpstr>
      <vt:lpstr>Ejemplo: recomendación de Netflix (o Amazon, o búsqueda personalizada, o…)</vt:lpstr>
      <vt:lpstr>Ejemplo: secuenciación de genes de alto rendimiento</vt:lpstr>
      <vt:lpstr>Data Science / Data Analytics: Tener cuidado con las expectativas exageradas!</vt:lpstr>
      <vt:lpstr>Proceso de Data Science</vt:lpstr>
      <vt:lpstr>Resumen</vt:lpstr>
      <vt:lpstr>Unas palabras de los profesionales de Data Science</vt:lpstr>
      <vt:lpstr>Qué implica Data Science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What Is Data Science?</dc:title>
  <dc:creator>Zack Ives;Susan Davidson</dc:creator>
  <cp:lastModifiedBy>Juan Carlos Vidal Rojas</cp:lastModifiedBy>
  <cp:revision>18</cp:revision>
  <dcterms:modified xsi:type="dcterms:W3CDTF">2021-08-06T14:40:05Z</dcterms:modified>
</cp:coreProperties>
</file>